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D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dirty="0" smtClean="0"/>
              <a:t>WW Smartphone Market Share 2013</a:t>
            </a:r>
            <a:endParaRPr lang="en-US" dirty="0"/>
          </a:p>
        </c:rich>
      </c:tx>
      <c:layout>
        <c:manualLayout>
          <c:xMode val="edge"/>
          <c:yMode val="edge"/>
          <c:x val="0.18054779932925352"/>
          <c:y val="6.660706176433209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WW Market Share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</c:dPt>
          <c:dPt>
            <c:idx val="1"/>
            <c:bubble3D val="0"/>
            <c:spPr>
              <a:solidFill>
                <a:srgbClr val="969696"/>
              </a:solidFill>
            </c:spPr>
          </c:dPt>
          <c:dPt>
            <c:idx val="2"/>
            <c:bubble3D val="0"/>
            <c:spPr>
              <a:solidFill>
                <a:schemeClr val="tx2">
                  <a:lumMod val="65000"/>
                  <a:lumOff val="35000"/>
                </a:schemeClr>
              </a:solidFill>
            </c:spPr>
          </c:dPt>
          <c:dPt>
            <c:idx val="3"/>
            <c:bubble3D val="0"/>
            <c:spPr>
              <a:solidFill>
                <a:srgbClr val="C8C8C8"/>
              </a:solidFill>
            </c:spPr>
          </c:dPt>
          <c:dLbls>
            <c:dLbl>
              <c:idx val="3"/>
              <c:spPr/>
              <c:txPr>
                <a:bodyPr/>
                <a:lstStyle/>
                <a:p>
                  <a:pPr>
                    <a:defRPr sz="1000">
                      <a:solidFill>
                        <a:schemeClr val="tx1"/>
                      </a:solidFill>
                    </a:defRPr>
                  </a:pPr>
                  <a:endParaRPr lang="hu-HU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hu-H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Android</c:v>
                </c:pt>
                <c:pt idx="1">
                  <c:v>iPhone</c:v>
                </c:pt>
                <c:pt idx="2">
                  <c:v>Windows Phone</c:v>
                </c:pt>
                <c:pt idx="3">
                  <c:v>BlackBerry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0.79</c:v>
                </c:pt>
                <c:pt idx="1">
                  <c:v>0.15</c:v>
                </c:pt>
                <c:pt idx="2">
                  <c:v>0.03</c:v>
                </c:pt>
                <c:pt idx="3">
                  <c:v>0.03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0.11726080260374"/>
          <c:y val="0.84757359327982396"/>
          <c:w val="0.76547808328079203"/>
          <c:h val="9.3686837618855101E-2"/>
        </c:manualLayout>
      </c:layout>
      <c:overlay val="0"/>
      <c:txPr>
        <a:bodyPr/>
        <a:lstStyle/>
        <a:p>
          <a:pPr>
            <a:defRPr sz="900"/>
          </a:pPr>
          <a:endParaRPr lang="hu-H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144</c:v>
                </c:pt>
                <c:pt idx="1">
                  <c:v>221</c:v>
                </c:pt>
                <c:pt idx="2">
                  <c:v>271</c:v>
                </c:pt>
                <c:pt idx="3">
                  <c:v>313</c:v>
                </c:pt>
                <c:pt idx="4">
                  <c:v>353</c:v>
                </c:pt>
                <c:pt idx="5">
                  <c:v>386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99452704"/>
        <c:axId val="256122856"/>
      </c:barChart>
      <c:catAx>
        <c:axId val="19945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b="1"/>
            </a:pPr>
            <a:endParaRPr lang="hu-HU"/>
          </a:p>
        </c:txPr>
        <c:crossAx val="256122856"/>
        <c:crosses val="autoZero"/>
        <c:auto val="1"/>
        <c:lblAlgn val="ctr"/>
        <c:lblOffset val="100"/>
        <c:noMultiLvlLbl val="0"/>
      </c:catAx>
      <c:valAx>
        <c:axId val="256122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9452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hu-H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WW </a:t>
            </a:r>
            <a:r>
              <a:rPr lang="en-US" sz="1200" dirty="0" smtClean="0"/>
              <a:t>Smartphone Shipments</a:t>
            </a:r>
            <a:endParaRPr lang="en-US" sz="1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WW Mobile Device Installed Base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>
                  <c:v>723</c:v>
                </c:pt>
                <c:pt idx="1">
                  <c:v>959</c:v>
                </c:pt>
                <c:pt idx="2">
                  <c:v>1131</c:v>
                </c:pt>
                <c:pt idx="3">
                  <c:v>1284</c:v>
                </c:pt>
                <c:pt idx="4">
                  <c:v>1435</c:v>
                </c:pt>
                <c:pt idx="5">
                  <c:v>1579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256123640"/>
        <c:axId val="256124032"/>
      </c:barChart>
      <c:catAx>
        <c:axId val="256123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hu-HU"/>
          </a:p>
        </c:txPr>
        <c:crossAx val="256124032"/>
        <c:crosses val="autoZero"/>
        <c:auto val="1"/>
        <c:lblAlgn val="ctr"/>
        <c:lblOffset val="100"/>
        <c:noMultiLvlLbl val="0"/>
      </c:catAx>
      <c:valAx>
        <c:axId val="2561240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50"/>
                </a:pPr>
                <a:r>
                  <a:rPr lang="en-US" sz="1050" dirty="0" smtClean="0"/>
                  <a:t>Millions of units</a:t>
                </a:r>
                <a:endParaRPr lang="en-US" sz="1050" dirty="0"/>
              </a:p>
            </c:rich>
          </c:tx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hu-HU"/>
          </a:p>
        </c:txPr>
        <c:crossAx val="256123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nb-NO" sz="1200" dirty="0"/>
              <a:t>WW Mobile Enterprise App Platform Rev</a:t>
            </a:r>
          </a:p>
        </c:rich>
      </c:tx>
      <c:overlay val="0"/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WW Mobile Enterprise App Platform Rev</c:v>
                </c:pt>
              </c:strCache>
            </c:strRef>
          </c:tx>
          <c:spPr>
            <a:solidFill>
              <a:schemeClr val="accent2"/>
            </a:solidFill>
          </c:spPr>
          <c:cat>
            <c:numRef>
              <c:f>Sheet1!$A$2:$A$7</c:f>
              <c:numCache>
                <c:formatCode>0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Sheet1!$B$2:$B$7</c:f>
              <c:numCache>
                <c:formatCode>_("$"* #,##0_);_("$"* \(#,##0\);_("$"* "-"_);_(@_)</c:formatCode>
                <c:ptCount val="6"/>
                <c:pt idx="0">
                  <c:v>939</c:v>
                </c:pt>
                <c:pt idx="1">
                  <c:v>1377</c:v>
                </c:pt>
                <c:pt idx="2">
                  <c:v>2062</c:v>
                </c:pt>
                <c:pt idx="3">
                  <c:v>2950</c:v>
                </c:pt>
                <c:pt idx="4">
                  <c:v>3927</c:v>
                </c:pt>
                <c:pt idx="5">
                  <c:v>4810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6124816"/>
        <c:axId val="256125208"/>
      </c:areaChart>
      <c:catAx>
        <c:axId val="25612481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hu-HU"/>
          </a:p>
        </c:txPr>
        <c:crossAx val="256125208"/>
        <c:crosses val="autoZero"/>
        <c:auto val="1"/>
        <c:lblAlgn val="ctr"/>
        <c:lblOffset val="100"/>
        <c:noMultiLvlLbl val="0"/>
      </c:catAx>
      <c:valAx>
        <c:axId val="2561252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00"/>
                </a:pPr>
                <a:r>
                  <a:rPr lang="en-US" sz="1000" dirty="0" smtClean="0"/>
                  <a:t>$Millions</a:t>
                </a:r>
                <a:endParaRPr lang="en-US" sz="1000" dirty="0"/>
              </a:p>
            </c:rich>
          </c:tx>
          <c:overlay val="0"/>
        </c:title>
        <c:numFmt formatCode="_(&quot;$&quot;* #,##0_);_(&quot;$&quot;* \(#,##0\);_(&quot;$&quot;* &quot;-&quot;_);_(@_)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hu-HU"/>
          </a:p>
        </c:txPr>
        <c:crossAx val="256124816"/>
        <c:crosses val="autoZero"/>
        <c:crossBetween val="midCat"/>
      </c:valAx>
    </c:plotArea>
    <c:plotVisOnly val="1"/>
    <c:dispBlanksAs val="zero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CC61D-C077-485C-8AF6-E77D5BBA3EB9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FCC42-6222-46BD-9190-CFFE9B18B56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8571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7542C-5974-43C0-898A-CBB4AA4478D5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7C488-3676-4A75-AE3A-CC2F0BDC98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458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7542C-5974-43C0-898A-CBB4AA4478D5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7C488-3676-4A75-AE3A-CC2F0BDC98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726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7542C-5974-43C0-898A-CBB4AA4478D5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7C488-3676-4A75-AE3A-CC2F0BDC98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083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7542C-5974-43C0-898A-CBB4AA4478D5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7C488-3676-4A75-AE3A-CC2F0BDC98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106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7542C-5974-43C0-898A-CBB4AA4478D5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7C488-3676-4A75-AE3A-CC2F0BDC98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300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7542C-5974-43C0-898A-CBB4AA4478D5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7C488-3676-4A75-AE3A-CC2F0BDC98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862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7542C-5974-43C0-898A-CBB4AA4478D5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7C488-3676-4A75-AE3A-CC2F0BDC98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28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7542C-5974-43C0-898A-CBB4AA4478D5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7C488-3676-4A75-AE3A-CC2F0BDC98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501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7542C-5974-43C0-898A-CBB4AA4478D5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7C488-3676-4A75-AE3A-CC2F0BDC98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3458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7542C-5974-43C0-898A-CBB4AA4478D5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7C488-3676-4A75-AE3A-CC2F0BDC98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1083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7542C-5974-43C0-898A-CBB4AA4478D5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07C488-3676-4A75-AE3A-CC2F0BDC98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460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CB7542C-5974-43C0-898A-CBB4AA4478D5}" type="datetimeFigureOut">
              <a:rPr lang="hu-HU" smtClean="0"/>
              <a:t>2014.06.18.</a:t>
            </a:fld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07C488-3676-4A75-AE3A-CC2F0BDC98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4569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Mobileszköz védelem közigazgatási környezetben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Dr. Krasznay Csaba</a:t>
            </a:r>
          </a:p>
          <a:p>
            <a:r>
              <a:rPr lang="hu-HU" dirty="0" smtClean="0"/>
              <a:t>NKE KTK EFI ITB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9375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Mobilpiaci trendek</a:t>
            </a:r>
            <a:endParaRPr lang="hu-HU" dirty="0"/>
          </a:p>
        </p:txBody>
      </p:sp>
      <p:sp>
        <p:nvSpPr>
          <p:cNvPr id="4" name="TextBox 3"/>
          <p:cNvSpPr txBox="1"/>
          <p:nvPr/>
        </p:nvSpPr>
        <p:spPr>
          <a:xfrm>
            <a:off x="7620000" y="6492873"/>
            <a:ext cx="3352800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1067" dirty="0">
                <a:solidFill>
                  <a:srgbClr val="87898B"/>
                </a:solidFill>
              </a:rPr>
              <a:t>Sources: Gartner, Nov 2013 and Statista, 2014.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862539914"/>
              </p:ext>
            </p:extLst>
          </p:nvPr>
        </p:nvGraphicFramePr>
        <p:xfrm>
          <a:off x="7049729" y="1274083"/>
          <a:ext cx="4305288" cy="2776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73423" y="4440760"/>
            <a:ext cx="3082320" cy="995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603">
              <a:spcAft>
                <a:spcPts val="533"/>
              </a:spcAft>
              <a:buSzPct val="100000"/>
            </a:pPr>
            <a:r>
              <a:rPr lang="hu-HU" sz="1467" dirty="0" smtClean="0">
                <a:solidFill>
                  <a:prstClr val="black"/>
                </a:solidFill>
                <a:cs typeface="Arial" pitchFamily="34" charset="0"/>
              </a:rPr>
              <a:t>A nagyvállalati mobil alkalmazások piaca jelenleg </a:t>
            </a:r>
            <a:r>
              <a:rPr lang="en-US" sz="1467" b="1" dirty="0" smtClean="0">
                <a:solidFill>
                  <a:srgbClr val="0096D6"/>
                </a:solidFill>
                <a:cs typeface="Arial" pitchFamily="34" charset="0"/>
              </a:rPr>
              <a:t>1.4 </a:t>
            </a:r>
            <a:r>
              <a:rPr lang="hu-HU" sz="1467" b="1" dirty="0" smtClean="0">
                <a:solidFill>
                  <a:srgbClr val="0096D6"/>
                </a:solidFill>
                <a:cs typeface="Arial" pitchFamily="34" charset="0"/>
              </a:rPr>
              <a:t>milliárd </a:t>
            </a:r>
            <a:r>
              <a:rPr lang="en-US" sz="1467" b="1" dirty="0" smtClean="0">
                <a:solidFill>
                  <a:srgbClr val="0096D6"/>
                </a:solidFill>
                <a:cs typeface="Arial" pitchFamily="34" charset="0"/>
              </a:rPr>
              <a:t>$</a:t>
            </a:r>
            <a:r>
              <a:rPr lang="hu-HU" sz="1467" b="1" dirty="0" smtClean="0">
                <a:solidFill>
                  <a:srgbClr val="0096D6"/>
                </a:solidFill>
                <a:cs typeface="Arial" pitchFamily="34" charset="0"/>
              </a:rPr>
              <a:t>, </a:t>
            </a:r>
            <a:r>
              <a:rPr lang="hu-HU" sz="1467" dirty="0" smtClean="0">
                <a:cs typeface="Arial" pitchFamily="34" charset="0"/>
              </a:rPr>
              <a:t>ez </a:t>
            </a:r>
            <a:r>
              <a:rPr lang="en-US" sz="1467" b="1" dirty="0" smtClean="0">
                <a:solidFill>
                  <a:srgbClr val="0096D6"/>
                </a:solidFill>
                <a:cs typeface="Arial" pitchFamily="34" charset="0"/>
              </a:rPr>
              <a:t>4.8 </a:t>
            </a:r>
            <a:r>
              <a:rPr lang="hu-HU" sz="1467" b="1" dirty="0" smtClean="0">
                <a:solidFill>
                  <a:srgbClr val="0096D6"/>
                </a:solidFill>
                <a:cs typeface="Arial" pitchFamily="34" charset="0"/>
              </a:rPr>
              <a:t>milliárd </a:t>
            </a:r>
            <a:r>
              <a:rPr lang="en-US" sz="1467" b="1" dirty="0" smtClean="0">
                <a:solidFill>
                  <a:srgbClr val="0096D6"/>
                </a:solidFill>
                <a:cs typeface="Arial" pitchFamily="34" charset="0"/>
              </a:rPr>
              <a:t>$</a:t>
            </a:r>
            <a:r>
              <a:rPr lang="hu-HU" sz="1467" b="1" dirty="0" err="1" smtClean="0">
                <a:solidFill>
                  <a:srgbClr val="0096D6"/>
                </a:solidFill>
                <a:cs typeface="Arial" pitchFamily="34" charset="0"/>
              </a:rPr>
              <a:t>-ra</a:t>
            </a:r>
            <a:r>
              <a:rPr lang="en-US" sz="1467" b="1" dirty="0" smtClean="0">
                <a:solidFill>
                  <a:srgbClr val="0096D6"/>
                </a:solidFill>
                <a:cs typeface="Arial" pitchFamily="34" charset="0"/>
              </a:rPr>
              <a:t> </a:t>
            </a:r>
            <a:r>
              <a:rPr lang="hu-HU" sz="1467" dirty="0" smtClean="0">
                <a:solidFill>
                  <a:prstClr val="black"/>
                </a:solidFill>
                <a:cs typeface="Arial" pitchFamily="34" charset="0"/>
              </a:rPr>
              <a:t>fog nőni 2015-re</a:t>
            </a:r>
            <a:r>
              <a:rPr lang="en-US" sz="1467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n-US" sz="1467" dirty="0">
                <a:solidFill>
                  <a:prstClr val="black"/>
                </a:solidFill>
                <a:cs typeface="Arial" pitchFamily="34" charset="0"/>
              </a:rPr>
              <a:t>– </a:t>
            </a:r>
            <a:r>
              <a:rPr lang="en-US" sz="1467" b="1" dirty="0">
                <a:solidFill>
                  <a:prstClr val="black"/>
                </a:solidFill>
                <a:cs typeface="Arial" pitchFamily="34" charset="0"/>
              </a:rPr>
              <a:t>39% </a:t>
            </a:r>
            <a:r>
              <a:rPr lang="en-US" sz="1467" dirty="0">
                <a:solidFill>
                  <a:prstClr val="black"/>
                </a:solidFill>
                <a:cs typeface="Arial" pitchFamily="34" charset="0"/>
              </a:rPr>
              <a:t>CAGR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763" y="6492874"/>
            <a:ext cx="3575085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09585"/>
            <a:r>
              <a:rPr lang="en-US" sz="1067" dirty="0">
                <a:solidFill>
                  <a:srgbClr val="87898B"/>
                </a:solidFill>
              </a:rPr>
              <a:t>Sources: IDC, Nov 2013 and Jan 2014.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236654210"/>
              </p:ext>
            </p:extLst>
          </p:nvPr>
        </p:nvGraphicFramePr>
        <p:xfrm>
          <a:off x="983364" y="1538639"/>
          <a:ext cx="2559963" cy="2131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710368" y="1834573"/>
            <a:ext cx="2608107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603">
              <a:spcAft>
                <a:spcPts val="533"/>
              </a:spcAft>
              <a:buSzPct val="100000"/>
            </a:pPr>
            <a:r>
              <a:rPr lang="en-US" sz="1467" b="1" dirty="0">
                <a:solidFill>
                  <a:srgbClr val="0096D6"/>
                </a:solidFill>
                <a:cs typeface="Arial" pitchFamily="34" charset="0"/>
              </a:rPr>
              <a:t>386 </a:t>
            </a:r>
            <a:r>
              <a:rPr lang="hu-HU" sz="1467" b="1" dirty="0" smtClean="0">
                <a:solidFill>
                  <a:srgbClr val="0096D6"/>
                </a:solidFill>
                <a:cs typeface="Arial" pitchFamily="34" charset="0"/>
              </a:rPr>
              <a:t>millió</a:t>
            </a:r>
            <a:r>
              <a:rPr lang="en-US" sz="1467" b="1" dirty="0" smtClean="0">
                <a:solidFill>
                  <a:srgbClr val="0096D6"/>
                </a:solidFill>
                <a:cs typeface="Arial" pitchFamily="34" charset="0"/>
              </a:rPr>
              <a:t> </a:t>
            </a:r>
            <a:r>
              <a:rPr lang="hu-HU" sz="1467" dirty="0" err="1" smtClean="0">
                <a:solidFill>
                  <a:prstClr val="black"/>
                </a:solidFill>
                <a:cs typeface="Arial" pitchFamily="34" charset="0"/>
              </a:rPr>
              <a:t>tabletet</a:t>
            </a:r>
            <a:r>
              <a:rPr lang="hu-HU" sz="1467" dirty="0" smtClean="0">
                <a:solidFill>
                  <a:prstClr val="black"/>
                </a:solidFill>
                <a:cs typeface="Arial" pitchFamily="34" charset="0"/>
              </a:rPr>
              <a:t> fognak évente eladni</a:t>
            </a:r>
            <a:r>
              <a:rPr lang="en-US" sz="1467" dirty="0" smtClean="0">
                <a:solidFill>
                  <a:prstClr val="black"/>
                </a:solidFill>
                <a:cs typeface="Arial" pitchFamily="34" charset="0"/>
              </a:rPr>
              <a:t> 2017</a:t>
            </a:r>
            <a:r>
              <a:rPr lang="hu-HU" sz="1467" dirty="0" err="1" smtClean="0">
                <a:solidFill>
                  <a:prstClr val="black"/>
                </a:solidFill>
                <a:cs typeface="Arial" pitchFamily="34" charset="0"/>
              </a:rPr>
              <a:t>-ben</a:t>
            </a:r>
            <a:r>
              <a:rPr lang="en-US" sz="1467" dirty="0" smtClean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n-US" sz="1467" dirty="0">
                <a:solidFill>
                  <a:prstClr val="black"/>
                </a:solidFill>
                <a:cs typeface="Arial" pitchFamily="34" charset="0"/>
              </a:rPr>
              <a:t>- </a:t>
            </a:r>
            <a:r>
              <a:rPr lang="en-US" sz="1467" b="1" dirty="0">
                <a:solidFill>
                  <a:prstClr val="black"/>
                </a:solidFill>
                <a:cs typeface="Arial" pitchFamily="34" charset="0"/>
              </a:rPr>
              <a:t>22%</a:t>
            </a:r>
            <a:r>
              <a:rPr lang="en-US" sz="1467" dirty="0">
                <a:solidFill>
                  <a:prstClr val="black"/>
                </a:solidFill>
                <a:cs typeface="Arial" pitchFamily="34" charset="0"/>
              </a:rPr>
              <a:t> CAGR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983364" y="1426076"/>
            <a:ext cx="2302933" cy="1116085"/>
          </a:xfrm>
          <a:prstGeom prst="straightConnector1">
            <a:avLst/>
          </a:prstGeom>
          <a:ln w="12700" cmpd="sng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20038973">
            <a:off x="1420552" y="1649059"/>
            <a:ext cx="14285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73603">
              <a:spcAft>
                <a:spcPts val="533"/>
              </a:spcAft>
              <a:buSzPct val="100000"/>
            </a:pPr>
            <a:r>
              <a:rPr lang="en-US" sz="1600" dirty="0">
                <a:solidFill>
                  <a:srgbClr val="000000"/>
                </a:solidFill>
                <a:cs typeface="HP Simplified" pitchFamily="34" charset="0"/>
              </a:rPr>
              <a:t>22% CAGR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441535152"/>
              </p:ext>
            </p:extLst>
          </p:nvPr>
        </p:nvGraphicFramePr>
        <p:xfrm>
          <a:off x="6941547" y="3825561"/>
          <a:ext cx="4444493" cy="2667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464585480"/>
              </p:ext>
            </p:extLst>
          </p:nvPr>
        </p:nvGraphicFramePr>
        <p:xfrm>
          <a:off x="203200" y="3825560"/>
          <a:ext cx="3657600" cy="26679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538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mobilitás hatása a munkavégzésre</a:t>
            </a:r>
            <a:endParaRPr lang="hu-HU" dirty="0"/>
          </a:p>
        </p:txBody>
      </p:sp>
      <p:grpSp>
        <p:nvGrpSpPr>
          <p:cNvPr id="5" name="Group 4"/>
          <p:cNvGrpSpPr/>
          <p:nvPr/>
        </p:nvGrpSpPr>
        <p:grpSpPr>
          <a:xfrm>
            <a:off x="693036" y="1685515"/>
            <a:ext cx="2543493" cy="4675572"/>
            <a:chOff x="320675" y="976544"/>
            <a:chExt cx="1907620" cy="3506679"/>
          </a:xfrm>
        </p:grpSpPr>
        <p:sp>
          <p:nvSpPr>
            <p:cNvPr id="6" name="Round Diagonal Corner Rectangle 5"/>
            <p:cNvSpPr/>
            <p:nvPr/>
          </p:nvSpPr>
          <p:spPr>
            <a:xfrm flipH="1">
              <a:off x="320675" y="976544"/>
              <a:ext cx="1907620" cy="3506679"/>
            </a:xfrm>
            <a:prstGeom prst="round2DiagRect">
              <a:avLst>
                <a:gd name="adj1" fmla="val 8908"/>
                <a:gd name="adj2" fmla="val 0"/>
              </a:avLst>
            </a:prstGeom>
            <a:solidFill>
              <a:srgbClr val="0096D6"/>
            </a:solidFill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243840" tIns="2072640" rIns="243840" rtlCol="0" anchor="ctr"/>
            <a:lstStyle/>
            <a:p>
              <a:pPr algn="ctr" defTabSz="573603">
                <a:spcAft>
                  <a:spcPts val="533"/>
                </a:spcAft>
                <a:buSzPct val="100000"/>
              </a:pPr>
              <a:r>
                <a:rPr lang="hu-HU" sz="2400" dirty="0" smtClean="0">
                  <a:solidFill>
                    <a:schemeClr val="bg1"/>
                  </a:solidFill>
                  <a:latin typeface="HP Simplified" pitchFamily="34" charset="0"/>
                  <a:cs typeface="HP Simplified" pitchFamily="34" charset="0"/>
                </a:rPr>
                <a:t>Rugalmas munka, hatékonyabb munkavégzés</a:t>
              </a:r>
              <a:endParaRPr lang="en-US" sz="2400" dirty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785936" y="1417638"/>
              <a:ext cx="977098" cy="1192658"/>
              <a:chOff x="6465889" y="3482976"/>
              <a:chExt cx="507999" cy="617538"/>
            </a:xfrm>
            <a:solidFill>
              <a:schemeClr val="bg1"/>
            </a:solidFill>
          </p:grpSpPr>
          <p:sp>
            <p:nvSpPr>
              <p:cNvPr id="8" name="Freeform 43"/>
              <p:cNvSpPr>
                <a:spLocks noEditPoints="1"/>
              </p:cNvSpPr>
              <p:nvPr/>
            </p:nvSpPr>
            <p:spPr bwMode="auto">
              <a:xfrm>
                <a:off x="6465889" y="3482976"/>
                <a:ext cx="507999" cy="617538"/>
              </a:xfrm>
              <a:custGeom>
                <a:avLst/>
                <a:gdLst/>
                <a:ahLst/>
                <a:cxnLst>
                  <a:cxn ang="0">
                    <a:pos x="241" y="105"/>
                  </a:cxn>
                  <a:cxn ang="0">
                    <a:pos x="251" y="95"/>
                  </a:cxn>
                  <a:cxn ang="0">
                    <a:pos x="260" y="104"/>
                  </a:cxn>
                  <a:cxn ang="0">
                    <a:pos x="277" y="86"/>
                  </a:cxn>
                  <a:cxn ang="0">
                    <a:pos x="248" y="57"/>
                  </a:cxn>
                  <a:cxn ang="0">
                    <a:pos x="231" y="75"/>
                  </a:cxn>
                  <a:cxn ang="0">
                    <a:pos x="240" y="83"/>
                  </a:cxn>
                  <a:cxn ang="0">
                    <a:pos x="230" y="93"/>
                  </a:cxn>
                  <a:cxn ang="0">
                    <a:pos x="155" y="60"/>
                  </a:cxn>
                  <a:cxn ang="0">
                    <a:pos x="155" y="41"/>
                  </a:cxn>
                  <a:cxn ang="0">
                    <a:pos x="179" y="41"/>
                  </a:cxn>
                  <a:cxn ang="0">
                    <a:pos x="179" y="21"/>
                  </a:cxn>
                  <a:cxn ang="0">
                    <a:pos x="155" y="0"/>
                  </a:cxn>
                  <a:cxn ang="0">
                    <a:pos x="97" y="0"/>
                  </a:cxn>
                  <a:cxn ang="0">
                    <a:pos x="97" y="21"/>
                  </a:cxn>
                  <a:cxn ang="0">
                    <a:pos x="122" y="41"/>
                  </a:cxn>
                  <a:cxn ang="0">
                    <a:pos x="122" y="60"/>
                  </a:cxn>
                  <a:cxn ang="0">
                    <a:pos x="0" y="198"/>
                  </a:cxn>
                  <a:cxn ang="0">
                    <a:pos x="139" y="337"/>
                  </a:cxn>
                  <a:cxn ang="0">
                    <a:pos x="277" y="198"/>
                  </a:cxn>
                  <a:cxn ang="0">
                    <a:pos x="241" y="105"/>
                  </a:cxn>
                  <a:cxn ang="0">
                    <a:pos x="139" y="308"/>
                  </a:cxn>
                  <a:cxn ang="0">
                    <a:pos x="28" y="198"/>
                  </a:cxn>
                  <a:cxn ang="0">
                    <a:pos x="139" y="88"/>
                  </a:cxn>
                  <a:cxn ang="0">
                    <a:pos x="249" y="198"/>
                  </a:cxn>
                  <a:cxn ang="0">
                    <a:pos x="139" y="308"/>
                  </a:cxn>
                </a:cxnLst>
                <a:rect l="0" t="0" r="r" b="b"/>
                <a:pathLst>
                  <a:path w="277" h="337">
                    <a:moveTo>
                      <a:pt x="241" y="105"/>
                    </a:moveTo>
                    <a:cubicBezTo>
                      <a:pt x="251" y="95"/>
                      <a:pt x="251" y="95"/>
                      <a:pt x="251" y="95"/>
                    </a:cubicBezTo>
                    <a:cubicBezTo>
                      <a:pt x="260" y="104"/>
                      <a:pt x="260" y="104"/>
                      <a:pt x="260" y="104"/>
                    </a:cubicBezTo>
                    <a:cubicBezTo>
                      <a:pt x="277" y="86"/>
                      <a:pt x="277" y="86"/>
                      <a:pt x="277" y="86"/>
                    </a:cubicBezTo>
                    <a:cubicBezTo>
                      <a:pt x="248" y="57"/>
                      <a:pt x="248" y="57"/>
                      <a:pt x="248" y="57"/>
                    </a:cubicBezTo>
                    <a:cubicBezTo>
                      <a:pt x="231" y="75"/>
                      <a:pt x="231" y="75"/>
                      <a:pt x="231" y="75"/>
                    </a:cubicBezTo>
                    <a:cubicBezTo>
                      <a:pt x="240" y="83"/>
                      <a:pt x="240" y="83"/>
                      <a:pt x="240" y="83"/>
                    </a:cubicBezTo>
                    <a:cubicBezTo>
                      <a:pt x="230" y="93"/>
                      <a:pt x="230" y="93"/>
                      <a:pt x="230" y="93"/>
                    </a:cubicBezTo>
                    <a:cubicBezTo>
                      <a:pt x="209" y="75"/>
                      <a:pt x="183" y="63"/>
                      <a:pt x="155" y="60"/>
                    </a:cubicBezTo>
                    <a:cubicBezTo>
                      <a:pt x="155" y="41"/>
                      <a:pt x="155" y="41"/>
                      <a:pt x="155" y="41"/>
                    </a:cubicBezTo>
                    <a:cubicBezTo>
                      <a:pt x="179" y="41"/>
                      <a:pt x="179" y="41"/>
                      <a:pt x="179" y="41"/>
                    </a:cubicBezTo>
                    <a:cubicBezTo>
                      <a:pt x="179" y="21"/>
                      <a:pt x="179" y="21"/>
                      <a:pt x="179" y="21"/>
                    </a:cubicBezTo>
                    <a:cubicBezTo>
                      <a:pt x="179" y="9"/>
                      <a:pt x="168" y="0"/>
                      <a:pt x="155" y="0"/>
                    </a:cubicBezTo>
                    <a:cubicBezTo>
                      <a:pt x="97" y="0"/>
                      <a:pt x="97" y="0"/>
                      <a:pt x="97" y="0"/>
                    </a:cubicBezTo>
                    <a:cubicBezTo>
                      <a:pt x="97" y="21"/>
                      <a:pt x="97" y="21"/>
                      <a:pt x="97" y="21"/>
                    </a:cubicBezTo>
                    <a:cubicBezTo>
                      <a:pt x="97" y="32"/>
                      <a:pt x="108" y="41"/>
                      <a:pt x="122" y="41"/>
                    </a:cubicBezTo>
                    <a:cubicBezTo>
                      <a:pt x="122" y="60"/>
                      <a:pt x="122" y="60"/>
                      <a:pt x="122" y="60"/>
                    </a:cubicBezTo>
                    <a:cubicBezTo>
                      <a:pt x="53" y="68"/>
                      <a:pt x="0" y="127"/>
                      <a:pt x="0" y="198"/>
                    </a:cubicBezTo>
                    <a:cubicBezTo>
                      <a:pt x="0" y="275"/>
                      <a:pt x="62" y="337"/>
                      <a:pt x="139" y="337"/>
                    </a:cubicBezTo>
                    <a:cubicBezTo>
                      <a:pt x="215" y="337"/>
                      <a:pt x="277" y="275"/>
                      <a:pt x="277" y="198"/>
                    </a:cubicBezTo>
                    <a:cubicBezTo>
                      <a:pt x="277" y="162"/>
                      <a:pt x="264" y="129"/>
                      <a:pt x="241" y="105"/>
                    </a:cubicBezTo>
                    <a:moveTo>
                      <a:pt x="139" y="308"/>
                    </a:moveTo>
                    <a:cubicBezTo>
                      <a:pt x="78" y="308"/>
                      <a:pt x="28" y="259"/>
                      <a:pt x="28" y="198"/>
                    </a:cubicBezTo>
                    <a:cubicBezTo>
                      <a:pt x="28" y="137"/>
                      <a:pt x="78" y="88"/>
                      <a:pt x="139" y="88"/>
                    </a:cubicBezTo>
                    <a:cubicBezTo>
                      <a:pt x="199" y="88"/>
                      <a:pt x="249" y="137"/>
                      <a:pt x="249" y="198"/>
                    </a:cubicBezTo>
                    <a:cubicBezTo>
                      <a:pt x="249" y="259"/>
                      <a:pt x="199" y="308"/>
                      <a:pt x="139" y="308"/>
                    </a:cubicBezTo>
                  </a:path>
                </a:pathLst>
              </a:custGeom>
              <a:ln>
                <a:headEnd/>
                <a:tailEnd/>
              </a:ln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9" name="Rectangle 44"/>
              <p:cNvSpPr>
                <a:spLocks noChangeArrowheads="1"/>
              </p:cNvSpPr>
              <p:nvPr/>
            </p:nvSpPr>
            <p:spPr bwMode="auto">
              <a:xfrm>
                <a:off x="6816725" y="3827463"/>
                <a:ext cx="82550" cy="28575"/>
              </a:xfrm>
              <a:prstGeom prst="rect">
                <a:avLst/>
              </a:prstGeom>
              <a:solidFill>
                <a:srgbClr val="0096D6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10" name="Oval 45"/>
              <p:cNvSpPr>
                <a:spLocks noChangeArrowheads="1"/>
              </p:cNvSpPr>
              <p:nvPr/>
            </p:nvSpPr>
            <p:spPr bwMode="auto">
              <a:xfrm>
                <a:off x="6675438" y="3800476"/>
                <a:ext cx="88900" cy="88900"/>
              </a:xfrm>
              <a:prstGeom prst="ellipse">
                <a:avLst/>
              </a:prstGeom>
              <a:solidFill>
                <a:srgbClr val="0096D6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11" name="Rectangle 46"/>
              <p:cNvSpPr>
                <a:spLocks noChangeArrowheads="1"/>
              </p:cNvSpPr>
              <p:nvPr/>
            </p:nvSpPr>
            <p:spPr bwMode="auto">
              <a:xfrm>
                <a:off x="6704013" y="3662363"/>
                <a:ext cx="31750" cy="84138"/>
              </a:xfrm>
              <a:prstGeom prst="rect">
                <a:avLst/>
              </a:prstGeom>
              <a:solidFill>
                <a:srgbClr val="0096D6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</p:grpSp>
      <p:grpSp>
        <p:nvGrpSpPr>
          <p:cNvPr id="12" name="Group 11"/>
          <p:cNvGrpSpPr/>
          <p:nvPr/>
        </p:nvGrpSpPr>
        <p:grpSpPr>
          <a:xfrm>
            <a:off x="3457649" y="1685515"/>
            <a:ext cx="2543493" cy="4675572"/>
            <a:chOff x="2372896" y="976544"/>
            <a:chExt cx="1907620" cy="3506679"/>
          </a:xfrm>
        </p:grpSpPr>
        <p:sp>
          <p:nvSpPr>
            <p:cNvPr id="13" name="Round Diagonal Corner Rectangle 12"/>
            <p:cNvSpPr/>
            <p:nvPr/>
          </p:nvSpPr>
          <p:spPr>
            <a:xfrm flipH="1">
              <a:off x="2372896" y="976544"/>
              <a:ext cx="1907620" cy="3506679"/>
            </a:xfrm>
            <a:prstGeom prst="round2DiagRect">
              <a:avLst>
                <a:gd name="adj1" fmla="val 8908"/>
                <a:gd name="adj2" fmla="val 0"/>
              </a:avLst>
            </a:prstGeom>
            <a:solidFill>
              <a:srgbClr val="0096D6"/>
            </a:solidFill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243840" tIns="2072640" rIns="243840" rtlCol="0" anchor="ctr"/>
            <a:lstStyle/>
            <a:p>
              <a:pPr algn="ctr" defTabSz="573603">
                <a:spcAft>
                  <a:spcPts val="533"/>
                </a:spcAft>
                <a:buSzPct val="100000"/>
              </a:pPr>
              <a:r>
                <a:rPr lang="hu-HU" sz="2400" dirty="0" smtClean="0">
                  <a:solidFill>
                    <a:schemeClr val="bg1"/>
                  </a:solidFill>
                  <a:latin typeface="HP Simplified" pitchFamily="34" charset="0"/>
                  <a:cs typeface="HP Simplified" pitchFamily="34" charset="0"/>
                </a:rPr>
                <a:t>Jobb </a:t>
              </a:r>
              <a:r>
                <a:rPr lang="hu-HU" sz="2400" dirty="0" err="1" smtClean="0">
                  <a:solidFill>
                    <a:schemeClr val="bg1"/>
                  </a:solidFill>
                  <a:latin typeface="HP Simplified" pitchFamily="34" charset="0"/>
                  <a:cs typeface="HP Simplified" pitchFamily="34" charset="0"/>
                </a:rPr>
                <a:t>ügyfélkiszol-gálás</a:t>
              </a:r>
              <a:endParaRPr lang="en-US" sz="2400" dirty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endParaRP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847731" y="1540029"/>
              <a:ext cx="904683" cy="947877"/>
              <a:chOff x="609600" y="908050"/>
              <a:chExt cx="598488" cy="627063"/>
            </a:xfrm>
            <a:solidFill>
              <a:schemeClr val="bg1"/>
            </a:solidFill>
          </p:grpSpPr>
          <p:sp>
            <p:nvSpPr>
              <p:cNvPr id="15" name="Oval 5"/>
              <p:cNvSpPr>
                <a:spLocks noChangeArrowheads="1"/>
              </p:cNvSpPr>
              <p:nvPr/>
            </p:nvSpPr>
            <p:spPr bwMode="auto">
              <a:xfrm>
                <a:off x="858838" y="908050"/>
                <a:ext cx="247650" cy="261937"/>
              </a:xfrm>
              <a:prstGeom prst="ellipse">
                <a:avLst/>
              </a:prstGeom>
              <a:solidFill>
                <a:srgbClr val="0096D6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16" name="Freeform 6"/>
              <p:cNvSpPr>
                <a:spLocks/>
              </p:cNvSpPr>
              <p:nvPr/>
            </p:nvSpPr>
            <p:spPr bwMode="auto">
              <a:xfrm>
                <a:off x="768350" y="1208088"/>
                <a:ext cx="439738" cy="203200"/>
              </a:xfrm>
              <a:custGeom>
                <a:avLst/>
                <a:gdLst/>
                <a:ahLst/>
                <a:cxnLst>
                  <a:cxn ang="0">
                    <a:pos x="224" y="0"/>
                  </a:cxn>
                  <a:cxn ang="0">
                    <a:pos x="23" y="0"/>
                  </a:cxn>
                  <a:cxn ang="0">
                    <a:pos x="17" y="7"/>
                  </a:cxn>
                  <a:cxn ang="0">
                    <a:pos x="4" y="20"/>
                  </a:cxn>
                  <a:cxn ang="0">
                    <a:pos x="6" y="37"/>
                  </a:cxn>
                  <a:cxn ang="0">
                    <a:pos x="36" y="69"/>
                  </a:cxn>
                  <a:cxn ang="0">
                    <a:pos x="36" y="70"/>
                  </a:cxn>
                  <a:cxn ang="0">
                    <a:pos x="36" y="70"/>
                  </a:cxn>
                  <a:cxn ang="0">
                    <a:pos x="69" y="100"/>
                  </a:cxn>
                  <a:cxn ang="0">
                    <a:pos x="79" y="104"/>
                  </a:cxn>
                  <a:cxn ang="0">
                    <a:pos x="86" y="101"/>
                  </a:cxn>
                  <a:cxn ang="0">
                    <a:pos x="98" y="89"/>
                  </a:cxn>
                  <a:cxn ang="0">
                    <a:pos x="118" y="79"/>
                  </a:cxn>
                  <a:cxn ang="0">
                    <a:pos x="134" y="85"/>
                  </a:cxn>
                  <a:cxn ang="0">
                    <a:pos x="182" y="124"/>
                  </a:cxn>
                  <a:cxn ang="0">
                    <a:pos x="268" y="124"/>
                  </a:cxn>
                  <a:cxn ang="0">
                    <a:pos x="268" y="45"/>
                  </a:cxn>
                  <a:cxn ang="0">
                    <a:pos x="224" y="0"/>
                  </a:cxn>
                </a:cxnLst>
                <a:rect l="0" t="0" r="r" b="b"/>
                <a:pathLst>
                  <a:path w="268" h="124">
                    <a:moveTo>
                      <a:pt x="224" y="0"/>
                    </a:moveTo>
                    <a:cubicBezTo>
                      <a:pt x="23" y="0"/>
                      <a:pt x="23" y="0"/>
                      <a:pt x="23" y="0"/>
                    </a:cubicBezTo>
                    <a:cubicBezTo>
                      <a:pt x="21" y="3"/>
                      <a:pt x="19" y="5"/>
                      <a:pt x="17" y="7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0" y="24"/>
                      <a:pt x="0" y="30"/>
                      <a:pt x="6" y="37"/>
                    </a:cubicBezTo>
                    <a:cubicBezTo>
                      <a:pt x="14" y="47"/>
                      <a:pt x="24" y="58"/>
                      <a:pt x="36" y="69"/>
                    </a:cubicBezTo>
                    <a:cubicBezTo>
                      <a:pt x="36" y="70"/>
                      <a:pt x="36" y="70"/>
                      <a:pt x="36" y="70"/>
                    </a:cubicBezTo>
                    <a:cubicBezTo>
                      <a:pt x="36" y="70"/>
                      <a:pt x="36" y="70"/>
                      <a:pt x="36" y="70"/>
                    </a:cubicBezTo>
                    <a:cubicBezTo>
                      <a:pt x="48" y="81"/>
                      <a:pt x="59" y="92"/>
                      <a:pt x="69" y="100"/>
                    </a:cubicBezTo>
                    <a:cubicBezTo>
                      <a:pt x="72" y="103"/>
                      <a:pt x="76" y="104"/>
                      <a:pt x="79" y="104"/>
                    </a:cubicBezTo>
                    <a:cubicBezTo>
                      <a:pt x="82" y="104"/>
                      <a:pt x="84" y="103"/>
                      <a:pt x="86" y="101"/>
                    </a:cubicBezTo>
                    <a:cubicBezTo>
                      <a:pt x="98" y="89"/>
                      <a:pt x="98" y="89"/>
                      <a:pt x="98" y="89"/>
                    </a:cubicBezTo>
                    <a:cubicBezTo>
                      <a:pt x="101" y="86"/>
                      <a:pt x="108" y="79"/>
                      <a:pt x="118" y="79"/>
                    </a:cubicBezTo>
                    <a:cubicBezTo>
                      <a:pt x="124" y="79"/>
                      <a:pt x="129" y="81"/>
                      <a:pt x="134" y="85"/>
                    </a:cubicBezTo>
                    <a:cubicBezTo>
                      <a:pt x="182" y="124"/>
                      <a:pt x="182" y="124"/>
                      <a:pt x="182" y="124"/>
                    </a:cubicBezTo>
                    <a:cubicBezTo>
                      <a:pt x="268" y="124"/>
                      <a:pt x="268" y="124"/>
                      <a:pt x="268" y="124"/>
                    </a:cubicBezTo>
                    <a:cubicBezTo>
                      <a:pt x="268" y="45"/>
                      <a:pt x="268" y="45"/>
                      <a:pt x="268" y="45"/>
                    </a:cubicBezTo>
                    <a:cubicBezTo>
                      <a:pt x="268" y="19"/>
                      <a:pt x="249" y="0"/>
                      <a:pt x="224" y="0"/>
                    </a:cubicBezTo>
                    <a:close/>
                  </a:path>
                </a:pathLst>
              </a:custGeom>
              <a:solidFill>
                <a:srgbClr val="0096D6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17" name="Freeform 7"/>
              <p:cNvSpPr>
                <a:spLocks/>
              </p:cNvSpPr>
              <p:nvPr/>
            </p:nvSpPr>
            <p:spPr bwMode="auto">
              <a:xfrm>
                <a:off x="609600" y="1071563"/>
                <a:ext cx="469900" cy="463550"/>
              </a:xfrm>
              <a:custGeom>
                <a:avLst/>
                <a:gdLst/>
                <a:ahLst/>
                <a:cxnLst>
                  <a:cxn ang="0">
                    <a:pos x="281" y="228"/>
                  </a:cxn>
                  <a:cxn ang="0">
                    <a:pos x="255" y="207"/>
                  </a:cxn>
                  <a:cxn ang="0">
                    <a:pos x="255" y="207"/>
                  </a:cxn>
                  <a:cxn ang="0">
                    <a:pos x="222" y="180"/>
                  </a:cxn>
                  <a:cxn ang="0">
                    <a:pos x="215" y="177"/>
                  </a:cxn>
                  <a:cxn ang="0">
                    <a:pos x="206" y="182"/>
                  </a:cxn>
                  <a:cxn ang="0">
                    <a:pos x="194" y="195"/>
                  </a:cxn>
                  <a:cxn ang="0">
                    <a:pos x="176" y="202"/>
                  </a:cxn>
                  <a:cxn ang="0">
                    <a:pos x="156" y="194"/>
                  </a:cxn>
                  <a:cxn ang="0">
                    <a:pos x="123" y="163"/>
                  </a:cxn>
                  <a:cxn ang="0">
                    <a:pos x="91" y="129"/>
                  </a:cxn>
                  <a:cxn ang="0">
                    <a:pos x="89" y="127"/>
                  </a:cxn>
                  <a:cxn ang="0">
                    <a:pos x="89" y="127"/>
                  </a:cxn>
                  <a:cxn ang="0">
                    <a:pos x="91" y="92"/>
                  </a:cxn>
                  <a:cxn ang="0">
                    <a:pos x="104" y="79"/>
                  </a:cxn>
                  <a:cxn ang="0">
                    <a:pos x="106" y="64"/>
                  </a:cxn>
                  <a:cxn ang="0">
                    <a:pos x="57" y="4"/>
                  </a:cxn>
                  <a:cxn ang="0">
                    <a:pos x="49" y="0"/>
                  </a:cxn>
                  <a:cxn ang="0">
                    <a:pos x="43" y="2"/>
                  </a:cxn>
                  <a:cxn ang="0">
                    <a:pos x="41" y="3"/>
                  </a:cxn>
                  <a:cxn ang="0">
                    <a:pos x="22" y="21"/>
                  </a:cxn>
                  <a:cxn ang="0">
                    <a:pos x="20" y="23"/>
                  </a:cxn>
                  <a:cxn ang="0">
                    <a:pos x="5" y="76"/>
                  </a:cxn>
                  <a:cxn ang="0">
                    <a:pos x="85" y="194"/>
                  </a:cxn>
                  <a:cxn ang="0">
                    <a:pos x="91" y="201"/>
                  </a:cxn>
                  <a:cxn ang="0">
                    <a:pos x="210" y="281"/>
                  </a:cxn>
                  <a:cxn ang="0">
                    <a:pos x="219" y="282"/>
                  </a:cxn>
                  <a:cxn ang="0">
                    <a:pos x="262" y="266"/>
                  </a:cxn>
                  <a:cxn ang="0">
                    <a:pos x="264" y="264"/>
                  </a:cxn>
                  <a:cxn ang="0">
                    <a:pos x="282" y="245"/>
                  </a:cxn>
                  <a:cxn ang="0">
                    <a:pos x="284" y="243"/>
                  </a:cxn>
                  <a:cxn ang="0">
                    <a:pos x="281" y="228"/>
                  </a:cxn>
                </a:cxnLst>
                <a:rect l="0" t="0" r="r" b="b"/>
                <a:pathLst>
                  <a:path w="287" h="282">
                    <a:moveTo>
                      <a:pt x="281" y="228"/>
                    </a:moveTo>
                    <a:cubicBezTo>
                      <a:pt x="255" y="207"/>
                      <a:pt x="255" y="207"/>
                      <a:pt x="255" y="207"/>
                    </a:cubicBezTo>
                    <a:cubicBezTo>
                      <a:pt x="255" y="207"/>
                      <a:pt x="255" y="207"/>
                      <a:pt x="255" y="207"/>
                    </a:cubicBezTo>
                    <a:cubicBezTo>
                      <a:pt x="222" y="180"/>
                      <a:pt x="222" y="180"/>
                      <a:pt x="222" y="180"/>
                    </a:cubicBezTo>
                    <a:cubicBezTo>
                      <a:pt x="219" y="178"/>
                      <a:pt x="217" y="177"/>
                      <a:pt x="215" y="177"/>
                    </a:cubicBezTo>
                    <a:cubicBezTo>
                      <a:pt x="211" y="177"/>
                      <a:pt x="208" y="180"/>
                      <a:pt x="206" y="182"/>
                    </a:cubicBezTo>
                    <a:cubicBezTo>
                      <a:pt x="194" y="195"/>
                      <a:pt x="194" y="195"/>
                      <a:pt x="194" y="195"/>
                    </a:cubicBezTo>
                    <a:cubicBezTo>
                      <a:pt x="189" y="200"/>
                      <a:pt x="183" y="202"/>
                      <a:pt x="176" y="202"/>
                    </a:cubicBezTo>
                    <a:cubicBezTo>
                      <a:pt x="169" y="202"/>
                      <a:pt x="163" y="200"/>
                      <a:pt x="156" y="194"/>
                    </a:cubicBezTo>
                    <a:cubicBezTo>
                      <a:pt x="146" y="186"/>
                      <a:pt x="134" y="175"/>
                      <a:pt x="123" y="163"/>
                    </a:cubicBezTo>
                    <a:cubicBezTo>
                      <a:pt x="111" y="152"/>
                      <a:pt x="99" y="140"/>
                      <a:pt x="91" y="129"/>
                    </a:cubicBezTo>
                    <a:cubicBezTo>
                      <a:pt x="90" y="128"/>
                      <a:pt x="90" y="128"/>
                      <a:pt x="89" y="127"/>
                    </a:cubicBezTo>
                    <a:cubicBezTo>
                      <a:pt x="89" y="127"/>
                      <a:pt x="89" y="127"/>
                      <a:pt x="89" y="127"/>
                    </a:cubicBezTo>
                    <a:cubicBezTo>
                      <a:pt x="81" y="115"/>
                      <a:pt x="81" y="102"/>
                      <a:pt x="91" y="92"/>
                    </a:cubicBezTo>
                    <a:cubicBezTo>
                      <a:pt x="104" y="79"/>
                      <a:pt x="104" y="79"/>
                      <a:pt x="104" y="79"/>
                    </a:cubicBezTo>
                    <a:cubicBezTo>
                      <a:pt x="104" y="79"/>
                      <a:pt x="112" y="72"/>
                      <a:pt x="106" y="64"/>
                    </a:cubicBezTo>
                    <a:cubicBezTo>
                      <a:pt x="57" y="4"/>
                      <a:pt x="57" y="4"/>
                      <a:pt x="57" y="4"/>
                    </a:cubicBezTo>
                    <a:cubicBezTo>
                      <a:pt x="55" y="2"/>
                      <a:pt x="52" y="0"/>
                      <a:pt x="49" y="0"/>
                    </a:cubicBezTo>
                    <a:cubicBezTo>
                      <a:pt x="47" y="0"/>
                      <a:pt x="44" y="1"/>
                      <a:pt x="43" y="2"/>
                    </a:cubicBezTo>
                    <a:cubicBezTo>
                      <a:pt x="41" y="3"/>
                      <a:pt x="41" y="3"/>
                      <a:pt x="41" y="3"/>
                    </a:cubicBezTo>
                    <a:cubicBezTo>
                      <a:pt x="22" y="21"/>
                      <a:pt x="22" y="21"/>
                      <a:pt x="22" y="21"/>
                    </a:cubicBezTo>
                    <a:cubicBezTo>
                      <a:pt x="20" y="23"/>
                      <a:pt x="20" y="23"/>
                      <a:pt x="20" y="23"/>
                    </a:cubicBezTo>
                    <a:cubicBezTo>
                      <a:pt x="15" y="30"/>
                      <a:pt x="0" y="56"/>
                      <a:pt x="5" y="76"/>
                    </a:cubicBezTo>
                    <a:cubicBezTo>
                      <a:pt x="9" y="93"/>
                      <a:pt x="41" y="149"/>
                      <a:pt x="85" y="194"/>
                    </a:cubicBezTo>
                    <a:cubicBezTo>
                      <a:pt x="91" y="201"/>
                      <a:pt x="91" y="201"/>
                      <a:pt x="91" y="201"/>
                    </a:cubicBezTo>
                    <a:cubicBezTo>
                      <a:pt x="136" y="245"/>
                      <a:pt x="193" y="276"/>
                      <a:pt x="210" y="281"/>
                    </a:cubicBezTo>
                    <a:cubicBezTo>
                      <a:pt x="213" y="281"/>
                      <a:pt x="216" y="282"/>
                      <a:pt x="219" y="282"/>
                    </a:cubicBezTo>
                    <a:cubicBezTo>
                      <a:pt x="235" y="282"/>
                      <a:pt x="254" y="272"/>
                      <a:pt x="262" y="266"/>
                    </a:cubicBezTo>
                    <a:cubicBezTo>
                      <a:pt x="264" y="264"/>
                      <a:pt x="264" y="264"/>
                      <a:pt x="264" y="264"/>
                    </a:cubicBezTo>
                    <a:cubicBezTo>
                      <a:pt x="282" y="245"/>
                      <a:pt x="282" y="245"/>
                      <a:pt x="282" y="245"/>
                    </a:cubicBezTo>
                    <a:cubicBezTo>
                      <a:pt x="284" y="243"/>
                      <a:pt x="284" y="243"/>
                      <a:pt x="284" y="243"/>
                    </a:cubicBezTo>
                    <a:cubicBezTo>
                      <a:pt x="287" y="238"/>
                      <a:pt x="286" y="232"/>
                      <a:pt x="281" y="228"/>
                    </a:cubicBezTo>
                    <a:close/>
                  </a:path>
                </a:pathLst>
              </a:custGeom>
              <a:solidFill>
                <a:srgbClr val="0096D6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6222263" y="1685515"/>
            <a:ext cx="2543493" cy="4675572"/>
            <a:chOff x="4460628" y="1004656"/>
            <a:chExt cx="1907620" cy="3506679"/>
          </a:xfrm>
        </p:grpSpPr>
        <p:sp>
          <p:nvSpPr>
            <p:cNvPr id="19" name="Round Diagonal Corner Rectangle 18"/>
            <p:cNvSpPr/>
            <p:nvPr/>
          </p:nvSpPr>
          <p:spPr>
            <a:xfrm flipH="1">
              <a:off x="4460628" y="1004656"/>
              <a:ext cx="1907620" cy="3506679"/>
            </a:xfrm>
            <a:prstGeom prst="round2DiagRect">
              <a:avLst>
                <a:gd name="adj1" fmla="val 8908"/>
                <a:gd name="adj2" fmla="val 0"/>
              </a:avLst>
            </a:prstGeom>
            <a:solidFill>
              <a:srgbClr val="0096D6"/>
            </a:solidFill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243840" tIns="2072640" rIns="243840" rtlCol="0" anchor="ctr"/>
            <a:lstStyle/>
            <a:p>
              <a:pPr algn="ctr" defTabSz="573603">
                <a:spcAft>
                  <a:spcPts val="533"/>
                </a:spcAft>
                <a:buSzPct val="100000"/>
              </a:pPr>
              <a:r>
                <a:rPr lang="hu-HU" sz="2400" dirty="0" smtClean="0">
                  <a:solidFill>
                    <a:schemeClr val="bg1"/>
                  </a:solidFill>
                  <a:latin typeface="HP Simplified" pitchFamily="34" charset="0"/>
                  <a:cs typeface="HP Simplified" pitchFamily="34" charset="0"/>
                </a:rPr>
                <a:t>Hatékonyabb közigazgatás</a:t>
              </a:r>
              <a:endParaRPr lang="en-US" sz="2400" dirty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4914564" y="1516817"/>
              <a:ext cx="999748" cy="994300"/>
              <a:chOff x="6413500" y="3500438"/>
              <a:chExt cx="582612" cy="579437"/>
            </a:xfrm>
            <a:solidFill>
              <a:schemeClr val="bg1"/>
            </a:solidFill>
          </p:grpSpPr>
          <p:sp>
            <p:nvSpPr>
              <p:cNvPr id="21" name="Freeform 86"/>
              <p:cNvSpPr>
                <a:spLocks/>
              </p:cNvSpPr>
              <p:nvPr/>
            </p:nvSpPr>
            <p:spPr bwMode="auto">
              <a:xfrm>
                <a:off x="6635750" y="3517900"/>
                <a:ext cx="360362" cy="561975"/>
              </a:xfrm>
              <a:custGeom>
                <a:avLst/>
                <a:gdLst/>
                <a:ahLst/>
                <a:cxnLst>
                  <a:cxn ang="0">
                    <a:pos x="184" y="72"/>
                  </a:cxn>
                  <a:cxn ang="0">
                    <a:pos x="176" y="61"/>
                  </a:cxn>
                  <a:cxn ang="0">
                    <a:pos x="186" y="55"/>
                  </a:cxn>
                  <a:cxn ang="0">
                    <a:pos x="186" y="38"/>
                  </a:cxn>
                  <a:cxn ang="0">
                    <a:pos x="122" y="4"/>
                  </a:cxn>
                  <a:cxn ang="0">
                    <a:pos x="109" y="13"/>
                  </a:cxn>
                  <a:cxn ang="0">
                    <a:pos x="114" y="85"/>
                  </a:cxn>
                  <a:cxn ang="0">
                    <a:pos x="129" y="91"/>
                  </a:cxn>
                  <a:cxn ang="0">
                    <a:pos x="140" y="85"/>
                  </a:cxn>
                  <a:cxn ang="0">
                    <a:pos x="147" y="95"/>
                  </a:cxn>
                  <a:cxn ang="0">
                    <a:pos x="163" y="155"/>
                  </a:cxn>
                  <a:cxn ang="0">
                    <a:pos x="41" y="278"/>
                  </a:cxn>
                  <a:cxn ang="0">
                    <a:pos x="0" y="271"/>
                  </a:cxn>
                  <a:cxn ang="0">
                    <a:pos x="0" y="316"/>
                  </a:cxn>
                  <a:cxn ang="0">
                    <a:pos x="41" y="321"/>
                  </a:cxn>
                  <a:cxn ang="0">
                    <a:pos x="206" y="155"/>
                  </a:cxn>
                  <a:cxn ang="0">
                    <a:pos x="184" y="72"/>
                  </a:cxn>
                </a:cxnLst>
                <a:rect l="0" t="0" r="r" b="b"/>
                <a:pathLst>
                  <a:path w="206" h="321">
                    <a:moveTo>
                      <a:pt x="184" y="72"/>
                    </a:moveTo>
                    <a:cubicBezTo>
                      <a:pt x="176" y="61"/>
                      <a:pt x="176" y="61"/>
                      <a:pt x="176" y="61"/>
                    </a:cubicBezTo>
                    <a:cubicBezTo>
                      <a:pt x="186" y="55"/>
                      <a:pt x="186" y="55"/>
                      <a:pt x="186" y="55"/>
                    </a:cubicBezTo>
                    <a:cubicBezTo>
                      <a:pt x="193" y="50"/>
                      <a:pt x="194" y="42"/>
                      <a:pt x="186" y="38"/>
                    </a:cubicBezTo>
                    <a:cubicBezTo>
                      <a:pt x="122" y="4"/>
                      <a:pt x="122" y="4"/>
                      <a:pt x="122" y="4"/>
                    </a:cubicBezTo>
                    <a:cubicBezTo>
                      <a:pt x="114" y="0"/>
                      <a:pt x="108" y="4"/>
                      <a:pt x="109" y="13"/>
                    </a:cubicBezTo>
                    <a:cubicBezTo>
                      <a:pt x="114" y="85"/>
                      <a:pt x="114" y="85"/>
                      <a:pt x="114" y="85"/>
                    </a:cubicBezTo>
                    <a:cubicBezTo>
                      <a:pt x="115" y="94"/>
                      <a:pt x="121" y="97"/>
                      <a:pt x="129" y="91"/>
                    </a:cubicBezTo>
                    <a:cubicBezTo>
                      <a:pt x="140" y="85"/>
                      <a:pt x="140" y="85"/>
                      <a:pt x="140" y="85"/>
                    </a:cubicBezTo>
                    <a:cubicBezTo>
                      <a:pt x="147" y="95"/>
                      <a:pt x="147" y="95"/>
                      <a:pt x="147" y="95"/>
                    </a:cubicBezTo>
                    <a:cubicBezTo>
                      <a:pt x="157" y="113"/>
                      <a:pt x="163" y="134"/>
                      <a:pt x="163" y="155"/>
                    </a:cubicBezTo>
                    <a:cubicBezTo>
                      <a:pt x="163" y="223"/>
                      <a:pt x="108" y="278"/>
                      <a:pt x="41" y="278"/>
                    </a:cubicBezTo>
                    <a:cubicBezTo>
                      <a:pt x="27" y="278"/>
                      <a:pt x="13" y="275"/>
                      <a:pt x="0" y="271"/>
                    </a:cubicBezTo>
                    <a:cubicBezTo>
                      <a:pt x="0" y="316"/>
                      <a:pt x="0" y="316"/>
                      <a:pt x="0" y="316"/>
                    </a:cubicBezTo>
                    <a:cubicBezTo>
                      <a:pt x="13" y="319"/>
                      <a:pt x="27" y="321"/>
                      <a:pt x="41" y="321"/>
                    </a:cubicBezTo>
                    <a:cubicBezTo>
                      <a:pt x="132" y="321"/>
                      <a:pt x="206" y="247"/>
                      <a:pt x="206" y="155"/>
                    </a:cubicBezTo>
                    <a:cubicBezTo>
                      <a:pt x="206" y="126"/>
                      <a:pt x="198" y="97"/>
                      <a:pt x="184" y="72"/>
                    </a:cubicBezTo>
                  </a:path>
                </a:pathLst>
              </a:custGeom>
              <a:solidFill>
                <a:srgbClr val="0096D6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2" name="Freeform 87"/>
              <p:cNvSpPr>
                <a:spLocks/>
              </p:cNvSpPr>
              <p:nvPr/>
            </p:nvSpPr>
            <p:spPr bwMode="auto">
              <a:xfrm>
                <a:off x="6413500" y="3500438"/>
                <a:ext cx="360362" cy="560388"/>
              </a:xfrm>
              <a:custGeom>
                <a:avLst/>
                <a:gdLst/>
                <a:ahLst/>
                <a:cxnLst>
                  <a:cxn ang="0">
                    <a:pos x="77" y="229"/>
                  </a:cxn>
                  <a:cxn ang="0">
                    <a:pos x="66" y="236"/>
                  </a:cxn>
                  <a:cxn ang="0">
                    <a:pos x="59" y="226"/>
                  </a:cxn>
                  <a:cxn ang="0">
                    <a:pos x="43" y="165"/>
                  </a:cxn>
                  <a:cxn ang="0">
                    <a:pos x="165" y="43"/>
                  </a:cxn>
                  <a:cxn ang="0">
                    <a:pos x="206" y="50"/>
                  </a:cxn>
                  <a:cxn ang="0">
                    <a:pos x="206" y="5"/>
                  </a:cxn>
                  <a:cxn ang="0">
                    <a:pos x="165" y="0"/>
                  </a:cxn>
                  <a:cxn ang="0">
                    <a:pos x="0" y="165"/>
                  </a:cxn>
                  <a:cxn ang="0">
                    <a:pos x="22" y="249"/>
                  </a:cxn>
                  <a:cxn ang="0">
                    <a:pos x="30" y="260"/>
                  </a:cxn>
                  <a:cxn ang="0">
                    <a:pos x="20" y="266"/>
                  </a:cxn>
                  <a:cxn ang="0">
                    <a:pos x="20" y="283"/>
                  </a:cxn>
                  <a:cxn ang="0">
                    <a:pos x="84" y="316"/>
                  </a:cxn>
                  <a:cxn ang="0">
                    <a:pos x="97" y="308"/>
                  </a:cxn>
                  <a:cxn ang="0">
                    <a:pos x="92" y="236"/>
                  </a:cxn>
                  <a:cxn ang="0">
                    <a:pos x="77" y="229"/>
                  </a:cxn>
                </a:cxnLst>
                <a:rect l="0" t="0" r="r" b="b"/>
                <a:pathLst>
                  <a:path w="206" h="320">
                    <a:moveTo>
                      <a:pt x="77" y="229"/>
                    </a:moveTo>
                    <a:cubicBezTo>
                      <a:pt x="66" y="236"/>
                      <a:pt x="66" y="236"/>
                      <a:pt x="66" y="236"/>
                    </a:cubicBezTo>
                    <a:cubicBezTo>
                      <a:pt x="59" y="226"/>
                      <a:pt x="59" y="226"/>
                      <a:pt x="59" y="226"/>
                    </a:cubicBezTo>
                    <a:cubicBezTo>
                      <a:pt x="48" y="208"/>
                      <a:pt x="43" y="187"/>
                      <a:pt x="43" y="165"/>
                    </a:cubicBezTo>
                    <a:cubicBezTo>
                      <a:pt x="43" y="98"/>
                      <a:pt x="98" y="43"/>
                      <a:pt x="165" y="43"/>
                    </a:cubicBezTo>
                    <a:cubicBezTo>
                      <a:pt x="179" y="43"/>
                      <a:pt x="193" y="45"/>
                      <a:pt x="206" y="50"/>
                    </a:cubicBezTo>
                    <a:cubicBezTo>
                      <a:pt x="206" y="5"/>
                      <a:pt x="206" y="5"/>
                      <a:pt x="206" y="5"/>
                    </a:cubicBezTo>
                    <a:cubicBezTo>
                      <a:pt x="193" y="1"/>
                      <a:pt x="179" y="0"/>
                      <a:pt x="165" y="0"/>
                    </a:cubicBezTo>
                    <a:cubicBezTo>
                      <a:pt x="74" y="0"/>
                      <a:pt x="0" y="74"/>
                      <a:pt x="0" y="165"/>
                    </a:cubicBezTo>
                    <a:cubicBezTo>
                      <a:pt x="0" y="195"/>
                      <a:pt x="7" y="223"/>
                      <a:pt x="22" y="249"/>
                    </a:cubicBezTo>
                    <a:cubicBezTo>
                      <a:pt x="30" y="260"/>
                      <a:pt x="30" y="260"/>
                      <a:pt x="30" y="260"/>
                    </a:cubicBezTo>
                    <a:cubicBezTo>
                      <a:pt x="20" y="266"/>
                      <a:pt x="20" y="266"/>
                      <a:pt x="20" y="266"/>
                    </a:cubicBezTo>
                    <a:cubicBezTo>
                      <a:pt x="12" y="271"/>
                      <a:pt x="12" y="279"/>
                      <a:pt x="20" y="283"/>
                    </a:cubicBezTo>
                    <a:cubicBezTo>
                      <a:pt x="84" y="316"/>
                      <a:pt x="84" y="316"/>
                      <a:pt x="84" y="316"/>
                    </a:cubicBezTo>
                    <a:cubicBezTo>
                      <a:pt x="92" y="320"/>
                      <a:pt x="97" y="317"/>
                      <a:pt x="97" y="308"/>
                    </a:cubicBezTo>
                    <a:cubicBezTo>
                      <a:pt x="92" y="236"/>
                      <a:pt x="92" y="236"/>
                      <a:pt x="92" y="236"/>
                    </a:cubicBezTo>
                    <a:cubicBezTo>
                      <a:pt x="91" y="227"/>
                      <a:pt x="84" y="224"/>
                      <a:pt x="77" y="229"/>
                    </a:cubicBezTo>
                  </a:path>
                </a:pathLst>
              </a:custGeom>
              <a:solidFill>
                <a:srgbClr val="0096D6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</p:grpSp>
      </p:grpSp>
      <p:grpSp>
        <p:nvGrpSpPr>
          <p:cNvPr id="23" name="Group 22"/>
          <p:cNvGrpSpPr/>
          <p:nvPr/>
        </p:nvGrpSpPr>
        <p:grpSpPr>
          <a:xfrm>
            <a:off x="8986876" y="1685515"/>
            <a:ext cx="2543493" cy="4675572"/>
            <a:chOff x="7975878" y="979502"/>
            <a:chExt cx="1907620" cy="3506679"/>
          </a:xfrm>
        </p:grpSpPr>
        <p:sp>
          <p:nvSpPr>
            <p:cNvPr id="24" name="Round Diagonal Corner Rectangle 23"/>
            <p:cNvSpPr/>
            <p:nvPr/>
          </p:nvSpPr>
          <p:spPr>
            <a:xfrm flipH="1">
              <a:off x="7975878" y="979502"/>
              <a:ext cx="1907620" cy="3506679"/>
            </a:xfrm>
            <a:prstGeom prst="round2DiagRect">
              <a:avLst>
                <a:gd name="adj1" fmla="val 8908"/>
                <a:gd name="adj2" fmla="val 0"/>
              </a:avLst>
            </a:prstGeom>
            <a:solidFill>
              <a:srgbClr val="0096D6"/>
            </a:solidFill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lIns="243840" tIns="2072640" rIns="243840" rtlCol="0" anchor="ctr"/>
            <a:lstStyle/>
            <a:p>
              <a:pPr algn="ctr" defTabSz="573603">
                <a:spcAft>
                  <a:spcPts val="533"/>
                </a:spcAft>
                <a:buSzPct val="100000"/>
              </a:pPr>
              <a:r>
                <a:rPr lang="hu-HU" sz="2400" dirty="0" smtClean="0">
                  <a:solidFill>
                    <a:schemeClr val="bg1"/>
                  </a:solidFill>
                  <a:latin typeface="HP Simplified" pitchFamily="34" charset="0"/>
                  <a:cs typeface="HP Simplified" pitchFamily="34" charset="0"/>
                </a:rPr>
                <a:t>Javuló </a:t>
              </a:r>
              <a:r>
                <a:rPr lang="hu-HU" sz="2400" dirty="0" err="1" smtClean="0">
                  <a:solidFill>
                    <a:schemeClr val="bg1"/>
                  </a:solidFill>
                  <a:latin typeface="HP Simplified" pitchFamily="34" charset="0"/>
                  <a:cs typeface="HP Simplified" pitchFamily="34" charset="0"/>
                </a:rPr>
                <a:t>együttműkö-dés</a:t>
              </a:r>
              <a:r>
                <a:rPr lang="hu-HU" sz="2400" dirty="0" smtClean="0">
                  <a:solidFill>
                    <a:schemeClr val="bg1"/>
                  </a:solidFill>
                  <a:latin typeface="HP Simplified" pitchFamily="34" charset="0"/>
                  <a:cs typeface="HP Simplified" pitchFamily="34" charset="0"/>
                </a:rPr>
                <a:t>, gyorsabb döntések</a:t>
              </a:r>
              <a:endParaRPr lang="en-US" sz="2400" dirty="0">
                <a:solidFill>
                  <a:schemeClr val="bg1"/>
                </a:solidFill>
                <a:latin typeface="HP Simplified" pitchFamily="34" charset="0"/>
                <a:cs typeface="HP Simplified" pitchFamily="34" charset="0"/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8228454" y="1873188"/>
              <a:ext cx="1431598" cy="540666"/>
              <a:chOff x="8228454" y="1873188"/>
              <a:chExt cx="1431598" cy="540666"/>
            </a:xfrm>
          </p:grpSpPr>
          <p:sp>
            <p:nvSpPr>
              <p:cNvPr id="26" name="Freeform 71"/>
              <p:cNvSpPr>
                <a:spLocks noEditPoints="1"/>
              </p:cNvSpPr>
              <p:nvPr/>
            </p:nvSpPr>
            <p:spPr bwMode="auto">
              <a:xfrm>
                <a:off x="8228454" y="1873188"/>
                <a:ext cx="489418" cy="540666"/>
              </a:xfrm>
              <a:custGeom>
                <a:avLst/>
                <a:gdLst/>
                <a:ahLst/>
                <a:cxnLst>
                  <a:cxn ang="0">
                    <a:pos x="128" y="324"/>
                  </a:cxn>
                  <a:cxn ang="0">
                    <a:pos x="48" y="324"/>
                  </a:cxn>
                  <a:cxn ang="0">
                    <a:pos x="0" y="277"/>
                  </a:cxn>
                  <a:cxn ang="0">
                    <a:pos x="0" y="193"/>
                  </a:cxn>
                  <a:cxn ang="0">
                    <a:pos x="245" y="193"/>
                  </a:cxn>
                  <a:cxn ang="0">
                    <a:pos x="292" y="240"/>
                  </a:cxn>
                  <a:cxn ang="0">
                    <a:pos x="292" y="324"/>
                  </a:cxn>
                  <a:cxn ang="0">
                    <a:pos x="165" y="324"/>
                  </a:cxn>
                  <a:cxn ang="0">
                    <a:pos x="128" y="324"/>
                  </a:cxn>
                  <a:cxn ang="0">
                    <a:pos x="146" y="169"/>
                  </a:cxn>
                  <a:cxn ang="0">
                    <a:pos x="226" y="84"/>
                  </a:cxn>
                  <a:cxn ang="0">
                    <a:pos x="146" y="0"/>
                  </a:cxn>
                  <a:cxn ang="0">
                    <a:pos x="66" y="84"/>
                  </a:cxn>
                  <a:cxn ang="0">
                    <a:pos x="146" y="169"/>
                  </a:cxn>
                </a:cxnLst>
                <a:rect l="0" t="0" r="r" b="b"/>
                <a:pathLst>
                  <a:path w="292" h="324">
                    <a:moveTo>
                      <a:pt x="128" y="324"/>
                    </a:moveTo>
                    <a:cubicBezTo>
                      <a:pt x="48" y="324"/>
                      <a:pt x="48" y="324"/>
                      <a:pt x="48" y="324"/>
                    </a:cubicBezTo>
                    <a:cubicBezTo>
                      <a:pt x="21" y="324"/>
                      <a:pt x="0" y="304"/>
                      <a:pt x="0" y="277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245" y="193"/>
                      <a:pt x="245" y="193"/>
                      <a:pt x="245" y="193"/>
                    </a:cubicBezTo>
                    <a:cubicBezTo>
                      <a:pt x="272" y="193"/>
                      <a:pt x="292" y="213"/>
                      <a:pt x="292" y="240"/>
                    </a:cubicBezTo>
                    <a:cubicBezTo>
                      <a:pt x="292" y="324"/>
                      <a:pt x="292" y="324"/>
                      <a:pt x="292" y="324"/>
                    </a:cubicBezTo>
                    <a:cubicBezTo>
                      <a:pt x="165" y="324"/>
                      <a:pt x="165" y="324"/>
                      <a:pt x="165" y="324"/>
                    </a:cubicBezTo>
                    <a:lnTo>
                      <a:pt x="128" y="324"/>
                    </a:lnTo>
                    <a:close/>
                    <a:moveTo>
                      <a:pt x="146" y="169"/>
                    </a:moveTo>
                    <a:cubicBezTo>
                      <a:pt x="203" y="169"/>
                      <a:pt x="226" y="144"/>
                      <a:pt x="226" y="84"/>
                    </a:cubicBezTo>
                    <a:cubicBezTo>
                      <a:pt x="226" y="24"/>
                      <a:pt x="203" y="0"/>
                      <a:pt x="146" y="0"/>
                    </a:cubicBezTo>
                    <a:cubicBezTo>
                      <a:pt x="89" y="0"/>
                      <a:pt x="66" y="24"/>
                      <a:pt x="66" y="84"/>
                    </a:cubicBezTo>
                    <a:cubicBezTo>
                      <a:pt x="66" y="144"/>
                      <a:pt x="89" y="169"/>
                      <a:pt x="146" y="169"/>
                    </a:cubicBezTo>
                  </a:path>
                </a:pathLst>
              </a:custGeom>
              <a:solidFill>
                <a:srgbClr val="0096D6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sp>
            <p:nvSpPr>
              <p:cNvPr id="27" name="Freeform 71"/>
              <p:cNvSpPr>
                <a:spLocks noEditPoints="1"/>
              </p:cNvSpPr>
              <p:nvPr/>
            </p:nvSpPr>
            <p:spPr bwMode="auto">
              <a:xfrm>
                <a:off x="9170634" y="1873188"/>
                <a:ext cx="489418" cy="540666"/>
              </a:xfrm>
              <a:custGeom>
                <a:avLst/>
                <a:gdLst/>
                <a:ahLst/>
                <a:cxnLst>
                  <a:cxn ang="0">
                    <a:pos x="128" y="324"/>
                  </a:cxn>
                  <a:cxn ang="0">
                    <a:pos x="48" y="324"/>
                  </a:cxn>
                  <a:cxn ang="0">
                    <a:pos x="0" y="277"/>
                  </a:cxn>
                  <a:cxn ang="0">
                    <a:pos x="0" y="193"/>
                  </a:cxn>
                  <a:cxn ang="0">
                    <a:pos x="245" y="193"/>
                  </a:cxn>
                  <a:cxn ang="0">
                    <a:pos x="292" y="240"/>
                  </a:cxn>
                  <a:cxn ang="0">
                    <a:pos x="292" y="324"/>
                  </a:cxn>
                  <a:cxn ang="0">
                    <a:pos x="165" y="324"/>
                  </a:cxn>
                  <a:cxn ang="0">
                    <a:pos x="128" y="324"/>
                  </a:cxn>
                  <a:cxn ang="0">
                    <a:pos x="146" y="169"/>
                  </a:cxn>
                  <a:cxn ang="0">
                    <a:pos x="226" y="84"/>
                  </a:cxn>
                  <a:cxn ang="0">
                    <a:pos x="146" y="0"/>
                  </a:cxn>
                  <a:cxn ang="0">
                    <a:pos x="66" y="84"/>
                  </a:cxn>
                  <a:cxn ang="0">
                    <a:pos x="146" y="169"/>
                  </a:cxn>
                </a:cxnLst>
                <a:rect l="0" t="0" r="r" b="b"/>
                <a:pathLst>
                  <a:path w="292" h="324">
                    <a:moveTo>
                      <a:pt x="128" y="324"/>
                    </a:moveTo>
                    <a:cubicBezTo>
                      <a:pt x="48" y="324"/>
                      <a:pt x="48" y="324"/>
                      <a:pt x="48" y="324"/>
                    </a:cubicBezTo>
                    <a:cubicBezTo>
                      <a:pt x="21" y="324"/>
                      <a:pt x="0" y="304"/>
                      <a:pt x="0" y="277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245" y="193"/>
                      <a:pt x="245" y="193"/>
                      <a:pt x="245" y="193"/>
                    </a:cubicBezTo>
                    <a:cubicBezTo>
                      <a:pt x="272" y="193"/>
                      <a:pt x="292" y="213"/>
                      <a:pt x="292" y="240"/>
                    </a:cubicBezTo>
                    <a:cubicBezTo>
                      <a:pt x="292" y="324"/>
                      <a:pt x="292" y="324"/>
                      <a:pt x="292" y="324"/>
                    </a:cubicBezTo>
                    <a:cubicBezTo>
                      <a:pt x="165" y="324"/>
                      <a:pt x="165" y="324"/>
                      <a:pt x="165" y="324"/>
                    </a:cubicBezTo>
                    <a:lnTo>
                      <a:pt x="128" y="324"/>
                    </a:lnTo>
                    <a:close/>
                    <a:moveTo>
                      <a:pt x="146" y="169"/>
                    </a:moveTo>
                    <a:cubicBezTo>
                      <a:pt x="203" y="169"/>
                      <a:pt x="226" y="144"/>
                      <a:pt x="226" y="84"/>
                    </a:cubicBezTo>
                    <a:cubicBezTo>
                      <a:pt x="226" y="24"/>
                      <a:pt x="203" y="0"/>
                      <a:pt x="146" y="0"/>
                    </a:cubicBezTo>
                    <a:cubicBezTo>
                      <a:pt x="89" y="0"/>
                      <a:pt x="66" y="24"/>
                      <a:pt x="66" y="84"/>
                    </a:cubicBezTo>
                    <a:cubicBezTo>
                      <a:pt x="66" y="144"/>
                      <a:pt x="89" y="169"/>
                      <a:pt x="146" y="169"/>
                    </a:cubicBezTo>
                  </a:path>
                </a:pathLst>
              </a:custGeom>
              <a:solidFill>
                <a:srgbClr val="0096D6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vert="horz" wrap="square" lIns="121920" tIns="60960" rIns="121920" bIns="609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0"/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8672851" y="1950298"/>
                <a:ext cx="504795" cy="203622"/>
                <a:chOff x="8362747" y="1417638"/>
                <a:chExt cx="504795" cy="203622"/>
              </a:xfrm>
            </p:grpSpPr>
            <p:sp>
              <p:nvSpPr>
                <p:cNvPr id="29" name="Freeform 5"/>
                <p:cNvSpPr>
                  <a:spLocks/>
                </p:cNvSpPr>
                <p:nvPr/>
              </p:nvSpPr>
              <p:spPr bwMode="auto">
                <a:xfrm>
                  <a:off x="8362747" y="1417638"/>
                  <a:ext cx="292982" cy="203622"/>
                </a:xfrm>
                <a:custGeom>
                  <a:avLst/>
                  <a:gdLst/>
                  <a:ahLst/>
                  <a:cxnLst>
                    <a:cxn ang="0">
                      <a:pos x="189" y="232"/>
                    </a:cxn>
                    <a:cxn ang="0">
                      <a:pos x="171" y="227"/>
                    </a:cxn>
                    <a:cxn ang="0">
                      <a:pos x="18" y="142"/>
                    </a:cxn>
                    <a:cxn ang="0">
                      <a:pos x="0" y="116"/>
                    </a:cxn>
                    <a:cxn ang="0">
                      <a:pos x="18" y="91"/>
                    </a:cxn>
                    <a:cxn ang="0">
                      <a:pos x="171" y="5"/>
                    </a:cxn>
                    <a:cxn ang="0">
                      <a:pos x="189" y="0"/>
                    </a:cxn>
                    <a:cxn ang="0">
                      <a:pos x="216" y="34"/>
                    </a:cxn>
                    <a:cxn ang="0">
                      <a:pos x="216" y="59"/>
                    </a:cxn>
                    <a:cxn ang="0">
                      <a:pos x="328" y="59"/>
                    </a:cxn>
                    <a:cxn ang="0">
                      <a:pos x="336" y="59"/>
                    </a:cxn>
                    <a:cxn ang="0">
                      <a:pos x="336" y="67"/>
                    </a:cxn>
                    <a:cxn ang="0">
                      <a:pos x="336" y="166"/>
                    </a:cxn>
                    <a:cxn ang="0">
                      <a:pos x="336" y="174"/>
                    </a:cxn>
                    <a:cxn ang="0">
                      <a:pos x="328" y="174"/>
                    </a:cxn>
                    <a:cxn ang="0">
                      <a:pos x="216" y="174"/>
                    </a:cxn>
                    <a:cxn ang="0">
                      <a:pos x="216" y="198"/>
                    </a:cxn>
                    <a:cxn ang="0">
                      <a:pos x="189" y="232"/>
                    </a:cxn>
                  </a:cxnLst>
                  <a:rect l="0" t="0" r="r" b="b"/>
                  <a:pathLst>
                    <a:path w="336" h="232">
                      <a:moveTo>
                        <a:pt x="189" y="232"/>
                      </a:moveTo>
                      <a:cubicBezTo>
                        <a:pt x="183" y="232"/>
                        <a:pt x="177" y="231"/>
                        <a:pt x="171" y="227"/>
                      </a:cubicBezTo>
                      <a:cubicBezTo>
                        <a:pt x="18" y="142"/>
                        <a:pt x="18" y="142"/>
                        <a:pt x="18" y="142"/>
                      </a:cubicBezTo>
                      <a:cubicBezTo>
                        <a:pt x="6" y="135"/>
                        <a:pt x="0" y="126"/>
                        <a:pt x="0" y="116"/>
                      </a:cubicBezTo>
                      <a:cubicBezTo>
                        <a:pt x="0" y="106"/>
                        <a:pt x="6" y="97"/>
                        <a:pt x="18" y="91"/>
                      </a:cubicBezTo>
                      <a:cubicBezTo>
                        <a:pt x="171" y="5"/>
                        <a:pt x="171" y="5"/>
                        <a:pt x="171" y="5"/>
                      </a:cubicBezTo>
                      <a:cubicBezTo>
                        <a:pt x="177" y="2"/>
                        <a:pt x="183" y="0"/>
                        <a:pt x="189" y="0"/>
                      </a:cubicBezTo>
                      <a:cubicBezTo>
                        <a:pt x="202" y="0"/>
                        <a:pt x="216" y="11"/>
                        <a:pt x="216" y="34"/>
                      </a:cubicBezTo>
                      <a:cubicBezTo>
                        <a:pt x="216" y="59"/>
                        <a:pt x="216" y="59"/>
                        <a:pt x="216" y="59"/>
                      </a:cubicBezTo>
                      <a:cubicBezTo>
                        <a:pt x="328" y="59"/>
                        <a:pt x="328" y="59"/>
                        <a:pt x="328" y="59"/>
                      </a:cubicBezTo>
                      <a:cubicBezTo>
                        <a:pt x="336" y="59"/>
                        <a:pt x="336" y="59"/>
                        <a:pt x="336" y="59"/>
                      </a:cubicBezTo>
                      <a:cubicBezTo>
                        <a:pt x="336" y="67"/>
                        <a:pt x="336" y="67"/>
                        <a:pt x="336" y="67"/>
                      </a:cubicBezTo>
                      <a:cubicBezTo>
                        <a:pt x="336" y="166"/>
                        <a:pt x="336" y="166"/>
                        <a:pt x="336" y="166"/>
                      </a:cubicBezTo>
                      <a:cubicBezTo>
                        <a:pt x="336" y="174"/>
                        <a:pt x="336" y="174"/>
                        <a:pt x="336" y="174"/>
                      </a:cubicBezTo>
                      <a:cubicBezTo>
                        <a:pt x="328" y="174"/>
                        <a:pt x="328" y="174"/>
                        <a:pt x="328" y="174"/>
                      </a:cubicBezTo>
                      <a:cubicBezTo>
                        <a:pt x="216" y="174"/>
                        <a:pt x="216" y="174"/>
                        <a:pt x="216" y="174"/>
                      </a:cubicBezTo>
                      <a:cubicBezTo>
                        <a:pt x="216" y="198"/>
                        <a:pt x="216" y="198"/>
                        <a:pt x="216" y="198"/>
                      </a:cubicBezTo>
                      <a:cubicBezTo>
                        <a:pt x="216" y="219"/>
                        <a:pt x="205" y="232"/>
                        <a:pt x="189" y="232"/>
                      </a:cubicBezTo>
                    </a:path>
                  </a:pathLst>
                </a:custGeom>
                <a:solidFill>
                  <a:srgbClr val="0096D6"/>
                </a:solidFill>
                <a:ln>
                  <a:headEnd/>
                  <a:tailEnd/>
                </a:ln>
              </p:spPr>
              <p:style>
                <a:lnRef idx="3">
                  <a:schemeClr val="lt1"/>
                </a:lnRef>
                <a:fillRef idx="1">
                  <a:schemeClr val="accent6"/>
                </a:fillRef>
                <a:effectRef idx="1">
                  <a:schemeClr val="accent6"/>
                </a:effectRef>
                <a:fontRef idx="minor">
                  <a:schemeClr val="lt1"/>
                </a:fontRef>
              </p:style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/>
                </a:p>
              </p:txBody>
            </p:sp>
            <p:sp>
              <p:nvSpPr>
                <p:cNvPr id="30" name="Freeform 5"/>
                <p:cNvSpPr>
                  <a:spLocks/>
                </p:cNvSpPr>
                <p:nvPr/>
              </p:nvSpPr>
              <p:spPr bwMode="auto">
                <a:xfrm flipH="1">
                  <a:off x="8574560" y="1417638"/>
                  <a:ext cx="292982" cy="203622"/>
                </a:xfrm>
                <a:custGeom>
                  <a:avLst/>
                  <a:gdLst/>
                  <a:ahLst/>
                  <a:cxnLst>
                    <a:cxn ang="0">
                      <a:pos x="189" y="232"/>
                    </a:cxn>
                    <a:cxn ang="0">
                      <a:pos x="171" y="227"/>
                    </a:cxn>
                    <a:cxn ang="0">
                      <a:pos x="18" y="142"/>
                    </a:cxn>
                    <a:cxn ang="0">
                      <a:pos x="0" y="116"/>
                    </a:cxn>
                    <a:cxn ang="0">
                      <a:pos x="18" y="91"/>
                    </a:cxn>
                    <a:cxn ang="0">
                      <a:pos x="171" y="5"/>
                    </a:cxn>
                    <a:cxn ang="0">
                      <a:pos x="189" y="0"/>
                    </a:cxn>
                    <a:cxn ang="0">
                      <a:pos x="216" y="34"/>
                    </a:cxn>
                    <a:cxn ang="0">
                      <a:pos x="216" y="59"/>
                    </a:cxn>
                    <a:cxn ang="0">
                      <a:pos x="328" y="59"/>
                    </a:cxn>
                    <a:cxn ang="0">
                      <a:pos x="336" y="59"/>
                    </a:cxn>
                    <a:cxn ang="0">
                      <a:pos x="336" y="67"/>
                    </a:cxn>
                    <a:cxn ang="0">
                      <a:pos x="336" y="166"/>
                    </a:cxn>
                    <a:cxn ang="0">
                      <a:pos x="336" y="174"/>
                    </a:cxn>
                    <a:cxn ang="0">
                      <a:pos x="328" y="174"/>
                    </a:cxn>
                    <a:cxn ang="0">
                      <a:pos x="216" y="174"/>
                    </a:cxn>
                    <a:cxn ang="0">
                      <a:pos x="216" y="198"/>
                    </a:cxn>
                    <a:cxn ang="0">
                      <a:pos x="189" y="232"/>
                    </a:cxn>
                  </a:cxnLst>
                  <a:rect l="0" t="0" r="r" b="b"/>
                  <a:pathLst>
                    <a:path w="336" h="232">
                      <a:moveTo>
                        <a:pt x="189" y="232"/>
                      </a:moveTo>
                      <a:cubicBezTo>
                        <a:pt x="183" y="232"/>
                        <a:pt x="177" y="231"/>
                        <a:pt x="171" y="227"/>
                      </a:cubicBezTo>
                      <a:cubicBezTo>
                        <a:pt x="18" y="142"/>
                        <a:pt x="18" y="142"/>
                        <a:pt x="18" y="142"/>
                      </a:cubicBezTo>
                      <a:cubicBezTo>
                        <a:pt x="6" y="135"/>
                        <a:pt x="0" y="126"/>
                        <a:pt x="0" y="116"/>
                      </a:cubicBezTo>
                      <a:cubicBezTo>
                        <a:pt x="0" y="106"/>
                        <a:pt x="6" y="97"/>
                        <a:pt x="18" y="91"/>
                      </a:cubicBezTo>
                      <a:cubicBezTo>
                        <a:pt x="171" y="5"/>
                        <a:pt x="171" y="5"/>
                        <a:pt x="171" y="5"/>
                      </a:cubicBezTo>
                      <a:cubicBezTo>
                        <a:pt x="177" y="2"/>
                        <a:pt x="183" y="0"/>
                        <a:pt x="189" y="0"/>
                      </a:cubicBezTo>
                      <a:cubicBezTo>
                        <a:pt x="202" y="0"/>
                        <a:pt x="216" y="11"/>
                        <a:pt x="216" y="34"/>
                      </a:cubicBezTo>
                      <a:cubicBezTo>
                        <a:pt x="216" y="59"/>
                        <a:pt x="216" y="59"/>
                        <a:pt x="216" y="59"/>
                      </a:cubicBezTo>
                      <a:cubicBezTo>
                        <a:pt x="328" y="59"/>
                        <a:pt x="328" y="59"/>
                        <a:pt x="328" y="59"/>
                      </a:cubicBezTo>
                      <a:cubicBezTo>
                        <a:pt x="336" y="59"/>
                        <a:pt x="336" y="59"/>
                        <a:pt x="336" y="59"/>
                      </a:cubicBezTo>
                      <a:cubicBezTo>
                        <a:pt x="336" y="67"/>
                        <a:pt x="336" y="67"/>
                        <a:pt x="336" y="67"/>
                      </a:cubicBezTo>
                      <a:cubicBezTo>
                        <a:pt x="336" y="166"/>
                        <a:pt x="336" y="166"/>
                        <a:pt x="336" y="166"/>
                      </a:cubicBezTo>
                      <a:cubicBezTo>
                        <a:pt x="336" y="174"/>
                        <a:pt x="336" y="174"/>
                        <a:pt x="336" y="174"/>
                      </a:cubicBezTo>
                      <a:cubicBezTo>
                        <a:pt x="328" y="174"/>
                        <a:pt x="328" y="174"/>
                        <a:pt x="328" y="174"/>
                      </a:cubicBezTo>
                      <a:cubicBezTo>
                        <a:pt x="216" y="174"/>
                        <a:pt x="216" y="174"/>
                        <a:pt x="216" y="174"/>
                      </a:cubicBezTo>
                      <a:cubicBezTo>
                        <a:pt x="216" y="198"/>
                        <a:pt x="216" y="198"/>
                        <a:pt x="216" y="198"/>
                      </a:cubicBezTo>
                      <a:cubicBezTo>
                        <a:pt x="216" y="219"/>
                        <a:pt x="205" y="232"/>
                        <a:pt x="189" y="232"/>
                      </a:cubicBezTo>
                    </a:path>
                  </a:pathLst>
                </a:custGeom>
                <a:solidFill>
                  <a:srgbClr val="0096D6"/>
                </a:solidFill>
                <a:ln>
                  <a:headEnd/>
                  <a:tailEnd/>
                </a:ln>
              </p:spPr>
              <p:style>
                <a:lnRef idx="3">
                  <a:schemeClr val="lt1"/>
                </a:lnRef>
                <a:fillRef idx="1">
                  <a:schemeClr val="accent6"/>
                </a:fillRef>
                <a:effectRef idx="1">
                  <a:schemeClr val="accent6"/>
                </a:effectRef>
                <a:fontRef idx="minor">
                  <a:schemeClr val="lt1"/>
                </a:fontRef>
              </p:style>
              <p:txBody>
                <a:bodyPr vert="horz" wrap="square" lIns="121920" tIns="60960" rIns="121920" bIns="6096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240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17435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Fontos biztonsági problémák az ipar szerint</a:t>
            </a:r>
            <a:endParaRPr lang="hu-HU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55" r="20896" b="46962"/>
          <a:stretch/>
        </p:blipFill>
        <p:spPr>
          <a:xfrm>
            <a:off x="914400" y="2920831"/>
            <a:ext cx="1356852" cy="1418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04" r="16617" b="58903"/>
          <a:stretch/>
        </p:blipFill>
        <p:spPr>
          <a:xfrm>
            <a:off x="3479481" y="1959141"/>
            <a:ext cx="1578077" cy="1156511"/>
          </a:xfrm>
          <a:prstGeom prst="rect">
            <a:avLst/>
          </a:prstGeom>
        </p:spPr>
      </p:pic>
      <p:pic>
        <p:nvPicPr>
          <p:cNvPr id="5" name="Picture 4" descr="v5 bug malware virus icon1.pn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49268">
            <a:off x="6727288" y="1756809"/>
            <a:ext cx="1203890" cy="1344088"/>
          </a:xfrm>
          <a:prstGeom prst="rect">
            <a:avLst/>
          </a:prstGeom>
        </p:spPr>
      </p:pic>
      <p:grpSp>
        <p:nvGrpSpPr>
          <p:cNvPr id="6" name="Group 31"/>
          <p:cNvGrpSpPr/>
          <p:nvPr/>
        </p:nvGrpSpPr>
        <p:grpSpPr>
          <a:xfrm>
            <a:off x="9512711" y="3389763"/>
            <a:ext cx="1266313" cy="1005346"/>
            <a:chOff x="6930768" y="1622640"/>
            <a:chExt cx="832150" cy="628250"/>
          </a:xfrm>
          <a:solidFill>
            <a:srgbClr val="0096D6"/>
          </a:solidFill>
        </p:grpSpPr>
        <p:grpSp>
          <p:nvGrpSpPr>
            <p:cNvPr id="7" name="Group 32"/>
            <p:cNvGrpSpPr/>
            <p:nvPr/>
          </p:nvGrpSpPr>
          <p:grpSpPr>
            <a:xfrm>
              <a:off x="6930768" y="1622640"/>
              <a:ext cx="832150" cy="628250"/>
              <a:chOff x="5867421" y="2132488"/>
              <a:chExt cx="1119963" cy="845541"/>
            </a:xfrm>
            <a:grpFill/>
          </p:grpSpPr>
          <p:sp>
            <p:nvSpPr>
              <p:cNvPr id="10" name="Round Same Side Corner Rectangle 9"/>
              <p:cNvSpPr/>
              <p:nvPr/>
            </p:nvSpPr>
            <p:spPr>
              <a:xfrm>
                <a:off x="5867421" y="2228978"/>
                <a:ext cx="1119963" cy="749051"/>
              </a:xfrm>
              <a:prstGeom prst="round2SameRect">
                <a:avLst/>
              </a:prstGeom>
              <a:grpFill/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smtClean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Round Same Side Corner Rectangle 10"/>
              <p:cNvSpPr/>
              <p:nvPr/>
            </p:nvSpPr>
            <p:spPr>
              <a:xfrm>
                <a:off x="6591393" y="2132488"/>
                <a:ext cx="288821" cy="217291"/>
              </a:xfrm>
              <a:prstGeom prst="round2Same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 dirty="0" smtClean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8" name="Donut 7"/>
            <p:cNvSpPr/>
            <p:nvPr/>
          </p:nvSpPr>
          <p:spPr>
            <a:xfrm>
              <a:off x="7269922" y="1765996"/>
              <a:ext cx="291892" cy="291892"/>
            </a:xfrm>
            <a:prstGeom prst="donut">
              <a:avLst>
                <a:gd name="adj" fmla="val 14033"/>
              </a:avLst>
            </a:prstGeom>
            <a:solidFill>
              <a:srgbClr val="FFFFFF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 rot="18900000">
              <a:off x="7134726" y="2022031"/>
              <a:ext cx="230514" cy="92743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48"/>
          <p:cNvGrpSpPr/>
          <p:nvPr/>
        </p:nvGrpSpPr>
        <p:grpSpPr>
          <a:xfrm>
            <a:off x="6506510" y="4981098"/>
            <a:ext cx="1773255" cy="1131860"/>
            <a:chOff x="376881" y="1668157"/>
            <a:chExt cx="1548677" cy="821442"/>
          </a:xfrm>
        </p:grpSpPr>
        <p:pic>
          <p:nvPicPr>
            <p:cNvPr id="13" name="Picture 12" descr="v5 cloud icon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6881" y="1668157"/>
              <a:ext cx="1548677" cy="821442"/>
            </a:xfrm>
            <a:prstGeom prst="rect">
              <a:avLst/>
            </a:prstGeom>
          </p:spPr>
        </p:pic>
        <p:pic>
          <p:nvPicPr>
            <p:cNvPr id="14" name="Picture 13" descr="padlock thick lt wht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291" y="1927760"/>
              <a:ext cx="333061" cy="441648"/>
            </a:xfrm>
            <a:prstGeom prst="rect">
              <a:avLst/>
            </a:prstGeom>
          </p:spPr>
        </p:pic>
      </p:grpSp>
      <p:grpSp>
        <p:nvGrpSpPr>
          <p:cNvPr id="15" name="Group 52"/>
          <p:cNvGrpSpPr/>
          <p:nvPr/>
        </p:nvGrpSpPr>
        <p:grpSpPr>
          <a:xfrm>
            <a:off x="3108115" y="4811480"/>
            <a:ext cx="1195994" cy="1301259"/>
            <a:chOff x="5132778" y="1203262"/>
            <a:chExt cx="738521" cy="822325"/>
          </a:xfrm>
        </p:grpSpPr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132778" y="1203262"/>
              <a:ext cx="738521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16" descr="padlock thick lt wht.png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8056" y="1249536"/>
              <a:ext cx="147965" cy="196206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8" name="TextBox 17"/>
          <p:cNvSpPr txBox="1"/>
          <p:nvPr/>
        </p:nvSpPr>
        <p:spPr>
          <a:xfrm>
            <a:off x="795171" y="4357142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Kiberbűnözés</a:t>
            </a:r>
            <a:endParaRPr lang="hu-HU" dirty="0"/>
          </a:p>
        </p:txBody>
      </p:sp>
      <p:sp>
        <p:nvSpPr>
          <p:cNvPr id="19" name="TextBox 18"/>
          <p:cNvSpPr txBox="1"/>
          <p:nvPr/>
        </p:nvSpPr>
        <p:spPr>
          <a:xfrm>
            <a:off x="3562421" y="3020431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Mobilitás</a:t>
            </a:r>
            <a:endParaRPr lang="hu-HU" dirty="0"/>
          </a:p>
        </p:txBody>
      </p:sp>
      <p:sp>
        <p:nvSpPr>
          <p:cNvPr id="20" name="TextBox 19"/>
          <p:cNvSpPr txBox="1"/>
          <p:nvPr/>
        </p:nvSpPr>
        <p:spPr>
          <a:xfrm>
            <a:off x="6376680" y="3258346"/>
            <a:ext cx="1903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Kártékony kódok</a:t>
            </a:r>
            <a:endParaRPr lang="hu-HU" dirty="0"/>
          </a:p>
        </p:txBody>
      </p:sp>
      <p:sp>
        <p:nvSpPr>
          <p:cNvPr id="21" name="TextBox 20"/>
          <p:cNvSpPr txBox="1"/>
          <p:nvPr/>
        </p:nvSpPr>
        <p:spPr>
          <a:xfrm>
            <a:off x="9292950" y="4447882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Alkalmazáshibák</a:t>
            </a:r>
            <a:endParaRPr lang="hu-HU" dirty="0"/>
          </a:p>
        </p:txBody>
      </p:sp>
      <p:sp>
        <p:nvSpPr>
          <p:cNvPr id="22" name="TextBox 21"/>
          <p:cNvSpPr txBox="1"/>
          <p:nvPr/>
        </p:nvSpPr>
        <p:spPr>
          <a:xfrm>
            <a:off x="6035730" y="6204803"/>
            <a:ext cx="300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Személyes adatok védelme</a:t>
            </a:r>
            <a:endParaRPr lang="hu-HU" dirty="0"/>
          </a:p>
        </p:txBody>
      </p:sp>
      <p:sp>
        <p:nvSpPr>
          <p:cNvPr id="23" name="TextBox 22"/>
          <p:cNvSpPr txBox="1"/>
          <p:nvPr/>
        </p:nvSpPr>
        <p:spPr>
          <a:xfrm>
            <a:off x="2904927" y="6204803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Emberi hibák</a:t>
            </a:r>
            <a:endParaRPr lang="hu-HU" dirty="0"/>
          </a:p>
        </p:txBody>
      </p:sp>
      <p:sp>
        <p:nvSpPr>
          <p:cNvPr id="25" name="TextBox 24"/>
          <p:cNvSpPr txBox="1"/>
          <p:nvPr/>
        </p:nvSpPr>
        <p:spPr>
          <a:xfrm>
            <a:off x="2721999" y="3657155"/>
            <a:ext cx="6748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/>
              <a:t>Vegyük észre: minden mindennel összefügg!</a:t>
            </a:r>
            <a:endParaRPr lang="hu-HU" sz="2400" b="1" dirty="0"/>
          </a:p>
        </p:txBody>
      </p:sp>
    </p:spTree>
    <p:extLst>
      <p:ext uri="{BB962C8B-B14F-4D97-AF65-F5344CB8AC3E}">
        <p14:creationId xmlns:p14="http://schemas.microsoft.com/office/powerpoint/2010/main" val="334547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Védelmi lehetőségek napjainkban</a:t>
            </a:r>
            <a:endParaRPr lang="hu-HU" dirty="0"/>
          </a:p>
        </p:txBody>
      </p:sp>
      <p:sp>
        <p:nvSpPr>
          <p:cNvPr id="6" name="TextBox 5"/>
          <p:cNvSpPr txBox="1"/>
          <p:nvPr/>
        </p:nvSpPr>
        <p:spPr>
          <a:xfrm>
            <a:off x="2212257" y="2109019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 smtClean="0">
                <a:solidFill>
                  <a:srgbClr val="0096D6"/>
                </a:solidFill>
              </a:rPr>
              <a:t>MDM</a:t>
            </a:r>
            <a:endParaRPr lang="hu-HU" sz="3600" b="1" dirty="0">
              <a:solidFill>
                <a:srgbClr val="0096D6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2713331" y="2755350"/>
            <a:ext cx="285383" cy="1107832"/>
          </a:xfrm>
          <a:prstGeom prst="downArrow">
            <a:avLst/>
          </a:prstGeom>
          <a:solidFill>
            <a:srgbClr val="0096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TextBox 8"/>
          <p:cNvSpPr txBox="1"/>
          <p:nvPr/>
        </p:nvSpPr>
        <p:spPr>
          <a:xfrm>
            <a:off x="300377" y="4055805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>
                <a:solidFill>
                  <a:srgbClr val="0096D6"/>
                </a:solidFill>
              </a:rPr>
              <a:t>EMM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1685" y="4055801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>
                <a:solidFill>
                  <a:srgbClr val="0096D6"/>
                </a:solidFill>
              </a:rPr>
              <a:t>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06500" y="4055801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>
                <a:solidFill>
                  <a:srgbClr val="0096D6"/>
                </a:solidFill>
              </a:rPr>
              <a:t>MDM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80021" y="4055800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>
                <a:solidFill>
                  <a:srgbClr val="0096D6"/>
                </a:solidFill>
              </a:rPr>
              <a:t>+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354694" y="4055800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>
                <a:solidFill>
                  <a:srgbClr val="0096D6"/>
                </a:solidFill>
              </a:rPr>
              <a:t>MAM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02888" y="4055799"/>
            <a:ext cx="128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>
                <a:solidFill>
                  <a:srgbClr val="0096D6"/>
                </a:solidFill>
              </a:rPr>
              <a:t>MCM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35395" y="4055800"/>
            <a:ext cx="453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b="1" dirty="0">
                <a:solidFill>
                  <a:srgbClr val="0096D6"/>
                </a:solidFill>
              </a:rPr>
              <a:t>+</a:t>
            </a:r>
          </a:p>
        </p:txBody>
      </p:sp>
      <p:pic>
        <p:nvPicPr>
          <p:cNvPr id="1026" name="Picture 2" descr="Figure 1.Magic Quadrant for Enterprise Mobility Management Suit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266" y="1480203"/>
            <a:ext cx="5075378" cy="5075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927840" y="6555581"/>
            <a:ext cx="40639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900" dirty="0" smtClean="0"/>
              <a:t>Forrás: Gartner, </a:t>
            </a:r>
            <a:r>
              <a:rPr lang="hu-HU" sz="900" dirty="0" err="1"/>
              <a:t>Magic</a:t>
            </a:r>
            <a:r>
              <a:rPr lang="hu-HU" sz="900" dirty="0"/>
              <a:t> </a:t>
            </a:r>
            <a:r>
              <a:rPr lang="hu-HU" sz="900" dirty="0" err="1"/>
              <a:t>Quadrant</a:t>
            </a:r>
            <a:r>
              <a:rPr lang="hu-HU" sz="900" dirty="0"/>
              <a:t> </a:t>
            </a:r>
            <a:r>
              <a:rPr lang="hu-HU" sz="900" dirty="0" err="1"/>
              <a:t>for</a:t>
            </a:r>
            <a:r>
              <a:rPr lang="hu-HU" sz="900" dirty="0"/>
              <a:t> Enterprise </a:t>
            </a:r>
            <a:r>
              <a:rPr lang="hu-HU" sz="900" dirty="0" err="1"/>
              <a:t>Mobility</a:t>
            </a:r>
            <a:r>
              <a:rPr lang="hu-HU" sz="900" dirty="0"/>
              <a:t> Management </a:t>
            </a:r>
            <a:r>
              <a:rPr lang="hu-HU" sz="900" dirty="0" err="1" smtClean="0"/>
              <a:t>Suites</a:t>
            </a:r>
            <a:endParaRPr lang="hu-HU" sz="900" dirty="0"/>
          </a:p>
        </p:txBody>
      </p:sp>
    </p:spTree>
    <p:extLst>
      <p:ext uri="{BB962C8B-B14F-4D97-AF65-F5344CB8AC3E}">
        <p14:creationId xmlns:p14="http://schemas.microsoft.com/office/powerpoint/2010/main" val="227268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Trendek Magyarországon – szubjektíven</a:t>
            </a:r>
            <a:endParaRPr lang="hu-HU" dirty="0"/>
          </a:p>
        </p:txBody>
      </p:sp>
      <p:sp>
        <p:nvSpPr>
          <p:cNvPr id="5" name="TextBox 4"/>
          <p:cNvSpPr txBox="1"/>
          <p:nvPr/>
        </p:nvSpPr>
        <p:spPr>
          <a:xfrm>
            <a:off x="973393" y="2650445"/>
            <a:ext cx="45407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>
                <a:solidFill>
                  <a:srgbClr val="0096D6"/>
                </a:solidFill>
              </a:rPr>
              <a:t>Exchange, </a:t>
            </a:r>
            <a:r>
              <a:rPr lang="hu-HU" sz="3200" b="1" dirty="0" err="1" smtClean="0">
                <a:solidFill>
                  <a:srgbClr val="0096D6"/>
                </a:solidFill>
              </a:rPr>
              <a:t>ActiveSync</a:t>
            </a:r>
            <a:endParaRPr lang="hu-HU" sz="3200" b="1" dirty="0">
              <a:solidFill>
                <a:srgbClr val="0096D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3393" y="1773283"/>
            <a:ext cx="13708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>
                <a:solidFill>
                  <a:srgbClr val="0096D6"/>
                </a:solidFill>
              </a:rPr>
              <a:t>BYOD</a:t>
            </a:r>
            <a:endParaRPr lang="hu-HU" sz="3200" b="1" dirty="0">
              <a:solidFill>
                <a:srgbClr val="0096D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289" y="1773283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hu-HU" sz="32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14188" y="2666089"/>
            <a:ext cx="50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</a:t>
            </a:r>
            <a:endParaRPr lang="hu-HU" sz="3200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3393" y="3527607"/>
            <a:ext cx="42819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>
                <a:solidFill>
                  <a:srgbClr val="0096D6"/>
                </a:solidFill>
              </a:rPr>
              <a:t>Szabályozás, oktatás</a:t>
            </a:r>
          </a:p>
        </p:txBody>
      </p:sp>
      <p:sp>
        <p:nvSpPr>
          <p:cNvPr id="11" name="Oval 10"/>
          <p:cNvSpPr/>
          <p:nvPr/>
        </p:nvSpPr>
        <p:spPr>
          <a:xfrm>
            <a:off x="5255334" y="3651596"/>
            <a:ext cx="326174" cy="336795"/>
          </a:xfrm>
          <a:prstGeom prst="ellipse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TextBox 11"/>
          <p:cNvSpPr txBox="1"/>
          <p:nvPr/>
        </p:nvSpPr>
        <p:spPr>
          <a:xfrm>
            <a:off x="973393" y="4468027"/>
            <a:ext cx="55338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>
                <a:solidFill>
                  <a:srgbClr val="0096D6"/>
                </a:solidFill>
              </a:rPr>
              <a:t>Mobile </a:t>
            </a:r>
            <a:r>
              <a:rPr lang="hu-HU" sz="3200" b="1" dirty="0" err="1">
                <a:solidFill>
                  <a:srgbClr val="0096D6"/>
                </a:solidFill>
              </a:rPr>
              <a:t>Device</a:t>
            </a:r>
            <a:r>
              <a:rPr lang="hu-HU" sz="3200" b="1" dirty="0">
                <a:solidFill>
                  <a:srgbClr val="0096D6"/>
                </a:solidFill>
              </a:rPr>
              <a:t> Management</a:t>
            </a:r>
          </a:p>
        </p:txBody>
      </p:sp>
      <p:sp>
        <p:nvSpPr>
          <p:cNvPr id="13" name="Oval 12"/>
          <p:cNvSpPr/>
          <p:nvPr/>
        </p:nvSpPr>
        <p:spPr>
          <a:xfrm>
            <a:off x="6537780" y="4592016"/>
            <a:ext cx="326174" cy="336795"/>
          </a:xfrm>
          <a:prstGeom prst="ellipse">
            <a:avLst/>
          </a:prstGeom>
          <a:solidFill>
            <a:srgbClr val="FFFF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973392" y="5408447"/>
            <a:ext cx="64908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b="1" dirty="0" smtClean="0">
                <a:solidFill>
                  <a:srgbClr val="0096D6"/>
                </a:solidFill>
              </a:rPr>
              <a:t>Enterprise </a:t>
            </a:r>
            <a:r>
              <a:rPr lang="hu-HU" sz="3200" b="1" dirty="0" err="1" smtClean="0">
                <a:solidFill>
                  <a:srgbClr val="0096D6"/>
                </a:solidFill>
              </a:rPr>
              <a:t>Mobility</a:t>
            </a:r>
            <a:r>
              <a:rPr lang="hu-HU" sz="3200" b="1" dirty="0" smtClean="0">
                <a:solidFill>
                  <a:srgbClr val="0096D6"/>
                </a:solidFill>
              </a:rPr>
              <a:t> Management</a:t>
            </a:r>
            <a:endParaRPr lang="hu-HU" sz="3200" b="1" dirty="0">
              <a:solidFill>
                <a:srgbClr val="0096D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64271" y="5408447"/>
            <a:ext cx="4459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</a:t>
            </a:r>
            <a:endParaRPr lang="hu-H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91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 animBg="1"/>
      <p:bldP spid="12" grpId="0"/>
      <p:bldP spid="13" grpId="0" animBg="1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Szabályozói követelmények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77/2013, 3.3.6.15</a:t>
            </a:r>
            <a:r>
              <a:rPr lang="hu-HU" dirty="0"/>
              <a:t>. Mobil eszközök hozzáférés ellenőrzése</a:t>
            </a:r>
          </a:p>
          <a:p>
            <a:r>
              <a:rPr lang="hu-HU" dirty="0"/>
              <a:t>3.3.6.15.1. Az érintett szervezet:</a:t>
            </a:r>
          </a:p>
          <a:p>
            <a:r>
              <a:rPr lang="hu-HU" dirty="0"/>
              <a:t>3.3.6.15.1.1. belső szabályozásában felhasználási korlátozásokat, konfigurálásra és kapcsolódásra vonatkozó követelményeket, valamint technikai útmutatót ad ki az általa ellenőrzött mobil eszközökre;</a:t>
            </a:r>
          </a:p>
          <a:p>
            <a:r>
              <a:rPr lang="hu-HU" dirty="0"/>
              <a:t>3.3.6.15.1.2. engedélyhez köti az elektronikus információs rendszereihez mobil eszközökkel megvalósított kapcsolódást.</a:t>
            </a:r>
          </a:p>
          <a:p>
            <a:r>
              <a:rPr lang="hu-HU" dirty="0"/>
              <a:t>3.3.6.15.2. Titkosítás</a:t>
            </a:r>
          </a:p>
          <a:p>
            <a:r>
              <a:rPr lang="hu-HU" dirty="0"/>
              <a:t>Az érintett szervezet teljes eszköztitkosítást, tároló alapú titkosítást, vagy más technológiai eljárást alkalmaz az általa meghatározott mobil eszközökön tárolt információk bizalmasságának és sértetlenségének a védelmére, vagy az információk hozzáférhetetlenné tételére.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918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Minta</a:t>
            </a:r>
            <a:endParaRPr lang="hu-HU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9928" t="8611" r="20882" b="19167"/>
          <a:stretch/>
        </p:blipFill>
        <p:spPr>
          <a:xfrm>
            <a:off x="3301180" y="1592826"/>
            <a:ext cx="5589640" cy="383458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0539" y="5602595"/>
            <a:ext cx="781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http://nvlpubs.nist.gov/nistpubs/SpecialPublications/NIST.SP.800-124r1.pdf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301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381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m_krasznay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otp2014_krasznay</Template>
  <TotalTime>82</TotalTime>
  <Words>274</Words>
  <Application>Microsoft Office PowerPoint</Application>
  <PresentationFormat>Szélesvásznú</PresentationFormat>
  <Paragraphs>56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4" baseType="lpstr">
      <vt:lpstr>Arial</vt:lpstr>
      <vt:lpstr>Calibri</vt:lpstr>
      <vt:lpstr>HP Simplified</vt:lpstr>
      <vt:lpstr>Wingdings</vt:lpstr>
      <vt:lpstr>kim_krasznay</vt:lpstr>
      <vt:lpstr>Mobileszköz védelem közigazgatási környezetben</vt:lpstr>
      <vt:lpstr>Mobilpiaci trendek</vt:lpstr>
      <vt:lpstr>A mobilitás hatása a munkavégzésre</vt:lpstr>
      <vt:lpstr>Fontos biztonsági problémák az ipar szerint</vt:lpstr>
      <vt:lpstr>Védelmi lehetőségek napjainkban</vt:lpstr>
      <vt:lpstr>Trendek Magyarországon – szubjektíven</vt:lpstr>
      <vt:lpstr>Szabályozói követelmények</vt:lpstr>
      <vt:lpstr>Minta</vt:lpstr>
      <vt:lpstr>Köszönöm a figyelmet!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Mobileszköz védelem közigazgatási környezetben</dc:title>
  <dc:creator>Krasznay, Csaba</dc:creator>
  <cp:lastModifiedBy>govcert</cp:lastModifiedBy>
  <cp:revision>11</cp:revision>
  <dcterms:created xsi:type="dcterms:W3CDTF">2014-06-10T07:06:35Z</dcterms:created>
  <dcterms:modified xsi:type="dcterms:W3CDTF">2014-06-18T08:35:26Z</dcterms:modified>
</cp:coreProperties>
</file>